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81" r:id="rId2"/>
    <p:sldId id="258" r:id="rId3"/>
    <p:sldId id="280" r:id="rId4"/>
    <p:sldId id="283" r:id="rId5"/>
    <p:sldId id="282" r:id="rId6"/>
    <p:sldId id="284" r:id="rId7"/>
    <p:sldId id="286" r:id="rId8"/>
    <p:sldId id="290" r:id="rId9"/>
    <p:sldId id="291" r:id="rId10"/>
    <p:sldId id="287" r:id="rId11"/>
    <p:sldId id="28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CF3CBA-AEF1-3D09-4AFF-0C9780D8AD43}" v="15" dt="2024-04-06T10:36:20.626"/>
    <p1510:client id="{7A15E956-3A77-0905-4DC6-F067E85E41A3}" v="152" dt="2024-04-07T11:14:57.652"/>
    <p1510:client id="{AA62A367-A1A0-D4A2-4042-95C58F95B9B9}" v="158" dt="2024-04-06T11:14:21.606"/>
    <p1510:client id="{C9F55BC4-8230-7C27-37C5-62894C1503DE}" v="270" dt="2024-04-06T06:50:08.4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9A5F23-7910-4D4B-8AB5-DC043859911B}"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281B2B43-BD80-4065-B0A9-13F678C50217}">
      <dgm:prSet/>
      <dgm:spPr/>
      <dgm:t>
        <a:bodyPr/>
        <a:lstStyle/>
        <a:p>
          <a:pPr>
            <a:lnSpc>
              <a:spcPct val="100000"/>
            </a:lnSpc>
          </a:pPr>
          <a:r>
            <a:rPr lang="en-US"/>
            <a:t>The motivation behind developing MLPs stems from the need to solve complex problems that cannot be effectively addressed using linear models or simple perceptrons. While single-layer perceptrons are limited to solving linearly separable problems, MLPs overcome this limitation by introducing one or more hidden layers of neurons with nonlinear activation functions. This allows MLPs to learn complex patterns and relationships within the data, making them capable of approximating highly nonlinear functions.</a:t>
          </a:r>
        </a:p>
      </dgm:t>
    </dgm:pt>
    <dgm:pt modelId="{F1CE4EEC-1729-4B7C-A37E-9920E074CE14}" type="parTrans" cxnId="{AE18FBE2-41E7-4856-A2EB-C175E47FC552}">
      <dgm:prSet/>
      <dgm:spPr/>
      <dgm:t>
        <a:bodyPr/>
        <a:lstStyle/>
        <a:p>
          <a:endParaRPr lang="en-US"/>
        </a:p>
      </dgm:t>
    </dgm:pt>
    <dgm:pt modelId="{54CD2223-E21A-4047-AC23-83EE6145C04C}" type="sibTrans" cxnId="{AE18FBE2-41E7-4856-A2EB-C175E47FC552}">
      <dgm:prSet/>
      <dgm:spPr/>
      <dgm:t>
        <a:bodyPr/>
        <a:lstStyle/>
        <a:p>
          <a:pPr>
            <a:lnSpc>
              <a:spcPct val="100000"/>
            </a:lnSpc>
          </a:pPr>
          <a:endParaRPr lang="en-US"/>
        </a:p>
      </dgm:t>
    </dgm:pt>
    <dgm:pt modelId="{75FCC4BA-8F76-4C80-B36A-2B5AC0690665}">
      <dgm:prSet/>
      <dgm:spPr/>
      <dgm:t>
        <a:bodyPr/>
        <a:lstStyle/>
        <a:p>
          <a:pPr>
            <a:lnSpc>
              <a:spcPct val="100000"/>
            </a:lnSpc>
          </a:pPr>
          <a:r>
            <a:rPr lang="en-US"/>
            <a:t>Also MLPs can be applied to a wide range of tasks, including classification, regression, pattern recognition, and function approximation. Their flexibility and adaptability make them a versatile tool for solving diverse problems across various domains, including finance, healthcare, computer vision, and natural language processing.</a:t>
          </a:r>
        </a:p>
      </dgm:t>
    </dgm:pt>
    <dgm:pt modelId="{4012153E-7D69-4898-B7D1-C7DEB9A083A4}" type="parTrans" cxnId="{DEDAC7DF-316D-4BE9-B236-634CB3E1793B}">
      <dgm:prSet/>
      <dgm:spPr/>
      <dgm:t>
        <a:bodyPr/>
        <a:lstStyle/>
        <a:p>
          <a:endParaRPr lang="en-US"/>
        </a:p>
      </dgm:t>
    </dgm:pt>
    <dgm:pt modelId="{6D2710F4-5320-4038-AA8F-238815F8946D}" type="sibTrans" cxnId="{DEDAC7DF-316D-4BE9-B236-634CB3E1793B}">
      <dgm:prSet/>
      <dgm:spPr/>
      <dgm:t>
        <a:bodyPr/>
        <a:lstStyle/>
        <a:p>
          <a:endParaRPr lang="en-US"/>
        </a:p>
      </dgm:t>
    </dgm:pt>
    <dgm:pt modelId="{DA1F5587-1E71-477A-8B27-7CA0C7F6B5D5}" type="pres">
      <dgm:prSet presAssocID="{E59A5F23-7910-4D4B-8AB5-DC043859911B}" presName="root" presStyleCnt="0">
        <dgm:presLayoutVars>
          <dgm:dir/>
          <dgm:resizeHandles val="exact"/>
        </dgm:presLayoutVars>
      </dgm:prSet>
      <dgm:spPr/>
    </dgm:pt>
    <dgm:pt modelId="{9B01C496-B338-4751-AD19-985C80437951}" type="pres">
      <dgm:prSet presAssocID="{281B2B43-BD80-4065-B0A9-13F678C50217}" presName="compNode" presStyleCnt="0"/>
      <dgm:spPr/>
    </dgm:pt>
    <dgm:pt modelId="{31983D12-05E0-429D-9FD8-C43204B36A06}" type="pres">
      <dgm:prSet presAssocID="{281B2B43-BD80-4065-B0A9-13F678C50217}" presName="bgRect" presStyleLbl="bgShp" presStyleIdx="0" presStyleCnt="2"/>
      <dgm:spPr/>
    </dgm:pt>
    <dgm:pt modelId="{32FC74B8-7267-4CE3-B520-8D1A2C442262}" type="pres">
      <dgm:prSet presAssocID="{281B2B43-BD80-4065-B0A9-13F678C50217}"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Light Bulb and Gear"/>
        </a:ext>
      </dgm:extLst>
    </dgm:pt>
    <dgm:pt modelId="{3134E538-791F-493C-8B5E-ADD148252BEA}" type="pres">
      <dgm:prSet presAssocID="{281B2B43-BD80-4065-B0A9-13F678C50217}" presName="spaceRect" presStyleCnt="0"/>
      <dgm:spPr/>
    </dgm:pt>
    <dgm:pt modelId="{DCC81FD5-3114-49F2-8779-A7BEEEEBDA54}" type="pres">
      <dgm:prSet presAssocID="{281B2B43-BD80-4065-B0A9-13F678C50217}" presName="parTx" presStyleLbl="revTx" presStyleIdx="0" presStyleCnt="2">
        <dgm:presLayoutVars>
          <dgm:chMax val="0"/>
          <dgm:chPref val="0"/>
        </dgm:presLayoutVars>
      </dgm:prSet>
      <dgm:spPr/>
    </dgm:pt>
    <dgm:pt modelId="{AF478343-885D-4165-A56B-C78988E8A07B}" type="pres">
      <dgm:prSet presAssocID="{54CD2223-E21A-4047-AC23-83EE6145C04C}" presName="sibTrans" presStyleCnt="0"/>
      <dgm:spPr/>
    </dgm:pt>
    <dgm:pt modelId="{C2A16E4D-BDA1-487E-B2B3-6AD2073FFDE8}" type="pres">
      <dgm:prSet presAssocID="{75FCC4BA-8F76-4C80-B36A-2B5AC0690665}" presName="compNode" presStyleCnt="0"/>
      <dgm:spPr/>
    </dgm:pt>
    <dgm:pt modelId="{B451E602-FE6F-470E-9DA9-E9FD518CC2AB}" type="pres">
      <dgm:prSet presAssocID="{75FCC4BA-8F76-4C80-B36A-2B5AC0690665}" presName="bgRect" presStyleLbl="bgShp" presStyleIdx="1" presStyleCnt="2"/>
      <dgm:spPr/>
    </dgm:pt>
    <dgm:pt modelId="{289C6CD4-E3F5-424F-959E-2D1F321E419D}" type="pres">
      <dgm:prSet presAssocID="{75FCC4BA-8F76-4C80-B36A-2B5AC0690665}"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Flowchart"/>
        </a:ext>
      </dgm:extLst>
    </dgm:pt>
    <dgm:pt modelId="{19440F86-F783-4EE0-ADBA-13F7A69CE5AC}" type="pres">
      <dgm:prSet presAssocID="{75FCC4BA-8F76-4C80-B36A-2B5AC0690665}" presName="spaceRect" presStyleCnt="0"/>
      <dgm:spPr/>
    </dgm:pt>
    <dgm:pt modelId="{7A170F12-9350-44E2-A2F7-288E17040ABB}" type="pres">
      <dgm:prSet presAssocID="{75FCC4BA-8F76-4C80-B36A-2B5AC0690665}" presName="parTx" presStyleLbl="revTx" presStyleIdx="1" presStyleCnt="2">
        <dgm:presLayoutVars>
          <dgm:chMax val="0"/>
          <dgm:chPref val="0"/>
        </dgm:presLayoutVars>
      </dgm:prSet>
      <dgm:spPr/>
    </dgm:pt>
  </dgm:ptLst>
  <dgm:cxnLst>
    <dgm:cxn modelId="{2AEF791B-85B3-42C0-B154-C14577DF9CD7}" type="presOf" srcId="{281B2B43-BD80-4065-B0A9-13F678C50217}" destId="{DCC81FD5-3114-49F2-8779-A7BEEEEBDA54}" srcOrd="0" destOrd="0" presId="urn:microsoft.com/office/officeart/2018/2/layout/IconVerticalSolidList"/>
    <dgm:cxn modelId="{4CF4A53E-A520-42E5-A4AD-83F56E081317}" type="presOf" srcId="{75FCC4BA-8F76-4C80-B36A-2B5AC0690665}" destId="{7A170F12-9350-44E2-A2F7-288E17040ABB}" srcOrd="0" destOrd="0" presId="urn:microsoft.com/office/officeart/2018/2/layout/IconVerticalSolidList"/>
    <dgm:cxn modelId="{B4665A6B-5284-4021-91D9-689548053CB0}" type="presOf" srcId="{E59A5F23-7910-4D4B-8AB5-DC043859911B}" destId="{DA1F5587-1E71-477A-8B27-7CA0C7F6B5D5}" srcOrd="0" destOrd="0" presId="urn:microsoft.com/office/officeart/2018/2/layout/IconVerticalSolidList"/>
    <dgm:cxn modelId="{DEDAC7DF-316D-4BE9-B236-634CB3E1793B}" srcId="{E59A5F23-7910-4D4B-8AB5-DC043859911B}" destId="{75FCC4BA-8F76-4C80-B36A-2B5AC0690665}" srcOrd="1" destOrd="0" parTransId="{4012153E-7D69-4898-B7D1-C7DEB9A083A4}" sibTransId="{6D2710F4-5320-4038-AA8F-238815F8946D}"/>
    <dgm:cxn modelId="{AE18FBE2-41E7-4856-A2EB-C175E47FC552}" srcId="{E59A5F23-7910-4D4B-8AB5-DC043859911B}" destId="{281B2B43-BD80-4065-B0A9-13F678C50217}" srcOrd="0" destOrd="0" parTransId="{F1CE4EEC-1729-4B7C-A37E-9920E074CE14}" sibTransId="{54CD2223-E21A-4047-AC23-83EE6145C04C}"/>
    <dgm:cxn modelId="{FC8C6F30-0646-4EE8-9CF9-17ADB1ACC3F2}" type="presParOf" srcId="{DA1F5587-1E71-477A-8B27-7CA0C7F6B5D5}" destId="{9B01C496-B338-4751-AD19-985C80437951}" srcOrd="0" destOrd="0" presId="urn:microsoft.com/office/officeart/2018/2/layout/IconVerticalSolidList"/>
    <dgm:cxn modelId="{35889362-120B-483C-854D-F6154A4F8EEA}" type="presParOf" srcId="{9B01C496-B338-4751-AD19-985C80437951}" destId="{31983D12-05E0-429D-9FD8-C43204B36A06}" srcOrd="0" destOrd="0" presId="urn:microsoft.com/office/officeart/2018/2/layout/IconVerticalSolidList"/>
    <dgm:cxn modelId="{EF380CFD-2F41-445C-A872-F891B74C0114}" type="presParOf" srcId="{9B01C496-B338-4751-AD19-985C80437951}" destId="{32FC74B8-7267-4CE3-B520-8D1A2C442262}" srcOrd="1" destOrd="0" presId="urn:microsoft.com/office/officeart/2018/2/layout/IconVerticalSolidList"/>
    <dgm:cxn modelId="{3E684B43-3069-4F12-9648-5333ED4E691D}" type="presParOf" srcId="{9B01C496-B338-4751-AD19-985C80437951}" destId="{3134E538-791F-493C-8B5E-ADD148252BEA}" srcOrd="2" destOrd="0" presId="urn:microsoft.com/office/officeart/2018/2/layout/IconVerticalSolidList"/>
    <dgm:cxn modelId="{198C8B05-AB01-48C3-B552-41003A93770B}" type="presParOf" srcId="{9B01C496-B338-4751-AD19-985C80437951}" destId="{DCC81FD5-3114-49F2-8779-A7BEEEEBDA54}" srcOrd="3" destOrd="0" presId="urn:microsoft.com/office/officeart/2018/2/layout/IconVerticalSolidList"/>
    <dgm:cxn modelId="{D3B06EF5-CA44-4F27-9962-9B6AEA8335C8}" type="presParOf" srcId="{DA1F5587-1E71-477A-8B27-7CA0C7F6B5D5}" destId="{AF478343-885D-4165-A56B-C78988E8A07B}" srcOrd="1" destOrd="0" presId="urn:microsoft.com/office/officeart/2018/2/layout/IconVerticalSolidList"/>
    <dgm:cxn modelId="{5A7BAEB9-7216-4DA3-9BC6-06DB3559CCB6}" type="presParOf" srcId="{DA1F5587-1E71-477A-8B27-7CA0C7F6B5D5}" destId="{C2A16E4D-BDA1-487E-B2B3-6AD2073FFDE8}" srcOrd="2" destOrd="0" presId="urn:microsoft.com/office/officeart/2018/2/layout/IconVerticalSolidList"/>
    <dgm:cxn modelId="{3F8E9E30-A005-410A-98DA-357277B779D6}" type="presParOf" srcId="{C2A16E4D-BDA1-487E-B2B3-6AD2073FFDE8}" destId="{B451E602-FE6F-470E-9DA9-E9FD518CC2AB}" srcOrd="0" destOrd="0" presId="urn:microsoft.com/office/officeart/2018/2/layout/IconVerticalSolidList"/>
    <dgm:cxn modelId="{C3356008-57AD-44FD-9DCF-82EB139C3977}" type="presParOf" srcId="{C2A16E4D-BDA1-487E-B2B3-6AD2073FFDE8}" destId="{289C6CD4-E3F5-424F-959E-2D1F321E419D}" srcOrd="1" destOrd="0" presId="urn:microsoft.com/office/officeart/2018/2/layout/IconVerticalSolidList"/>
    <dgm:cxn modelId="{66C5C0F4-CD15-4EC2-80F1-B89BA87E2807}" type="presParOf" srcId="{C2A16E4D-BDA1-487E-B2B3-6AD2073FFDE8}" destId="{19440F86-F783-4EE0-ADBA-13F7A69CE5AC}" srcOrd="2" destOrd="0" presId="urn:microsoft.com/office/officeart/2018/2/layout/IconVerticalSolidList"/>
    <dgm:cxn modelId="{EE09B115-E1B4-472A-AF73-82992228CA19}" type="presParOf" srcId="{C2A16E4D-BDA1-487E-B2B3-6AD2073FFDE8}" destId="{7A170F12-9350-44E2-A2F7-288E17040AB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983D12-05E0-429D-9FD8-C43204B36A06}">
      <dsp:nvSpPr>
        <dsp:cNvPr id="0" name=""/>
        <dsp:cNvSpPr/>
      </dsp:nvSpPr>
      <dsp:spPr>
        <a:xfrm>
          <a:off x="0" y="889030"/>
          <a:ext cx="12060161" cy="164128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2FC74B8-7267-4CE3-B520-8D1A2C442262}">
      <dsp:nvSpPr>
        <dsp:cNvPr id="0" name=""/>
        <dsp:cNvSpPr/>
      </dsp:nvSpPr>
      <dsp:spPr>
        <a:xfrm>
          <a:off x="496489" y="1258319"/>
          <a:ext cx="902707" cy="9027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CC81FD5-3114-49F2-8779-A7BEEEEBDA54}">
      <dsp:nvSpPr>
        <dsp:cNvPr id="0" name=""/>
        <dsp:cNvSpPr/>
      </dsp:nvSpPr>
      <dsp:spPr>
        <a:xfrm>
          <a:off x="1895685" y="889030"/>
          <a:ext cx="10164475" cy="16412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703" tIns="173703" rIns="173703" bIns="173703" numCol="1" spcCol="1270" anchor="ctr" anchorCtr="0">
          <a:noAutofit/>
        </a:bodyPr>
        <a:lstStyle/>
        <a:p>
          <a:pPr marL="0" lvl="0" indent="0" algn="l" defTabSz="666750">
            <a:lnSpc>
              <a:spcPct val="100000"/>
            </a:lnSpc>
            <a:spcBef>
              <a:spcPct val="0"/>
            </a:spcBef>
            <a:spcAft>
              <a:spcPct val="35000"/>
            </a:spcAft>
            <a:buNone/>
          </a:pPr>
          <a:r>
            <a:rPr lang="en-US" sz="1500" kern="1200"/>
            <a:t>The motivation behind developing MLPs stems from the need to solve complex problems that cannot be effectively addressed using linear models or simple perceptrons. While single-layer perceptrons are limited to solving linearly separable problems, MLPs overcome this limitation by introducing one or more hidden layers of neurons with nonlinear activation functions. This allows MLPs to learn complex patterns and relationships within the data, making them capable of approximating highly nonlinear functions.</a:t>
          </a:r>
        </a:p>
      </dsp:txBody>
      <dsp:txXfrm>
        <a:off x="1895685" y="889030"/>
        <a:ext cx="10164475" cy="1641286"/>
      </dsp:txXfrm>
    </dsp:sp>
    <dsp:sp modelId="{B451E602-FE6F-470E-9DA9-E9FD518CC2AB}">
      <dsp:nvSpPr>
        <dsp:cNvPr id="0" name=""/>
        <dsp:cNvSpPr/>
      </dsp:nvSpPr>
      <dsp:spPr>
        <a:xfrm>
          <a:off x="0" y="2940637"/>
          <a:ext cx="12060161" cy="1641286"/>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89C6CD4-E3F5-424F-959E-2D1F321E419D}">
      <dsp:nvSpPr>
        <dsp:cNvPr id="0" name=""/>
        <dsp:cNvSpPr/>
      </dsp:nvSpPr>
      <dsp:spPr>
        <a:xfrm>
          <a:off x="496489" y="3309927"/>
          <a:ext cx="902707" cy="9027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170F12-9350-44E2-A2F7-288E17040ABB}">
      <dsp:nvSpPr>
        <dsp:cNvPr id="0" name=""/>
        <dsp:cNvSpPr/>
      </dsp:nvSpPr>
      <dsp:spPr>
        <a:xfrm>
          <a:off x="1895685" y="2940637"/>
          <a:ext cx="10164475" cy="16412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3703" tIns="173703" rIns="173703" bIns="173703" numCol="1" spcCol="1270" anchor="ctr" anchorCtr="0">
          <a:noAutofit/>
        </a:bodyPr>
        <a:lstStyle/>
        <a:p>
          <a:pPr marL="0" lvl="0" indent="0" algn="l" defTabSz="666750">
            <a:lnSpc>
              <a:spcPct val="100000"/>
            </a:lnSpc>
            <a:spcBef>
              <a:spcPct val="0"/>
            </a:spcBef>
            <a:spcAft>
              <a:spcPct val="35000"/>
            </a:spcAft>
            <a:buNone/>
          </a:pPr>
          <a:r>
            <a:rPr lang="en-US" sz="1500" kern="1200"/>
            <a:t>Also MLPs can be applied to a wide range of tasks, including classification, regression, pattern recognition, and function approximation. Their flexibility and adaptability make them a versatile tool for solving diverse problems across various domains, including finance, healthcare, computer vision, and natural language processing.</a:t>
          </a:r>
        </a:p>
      </dsp:txBody>
      <dsp:txXfrm>
        <a:off x="1895685" y="2940637"/>
        <a:ext cx="10164475" cy="164128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svg>
</file>

<file path=ppt/media/image5.png>
</file>

<file path=ppt/media/image6.sv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828"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829"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D0F362-A761-429F-A518-95033F19C564}" type="datetimeFigureOut">
              <a:rPr lang="en-IN" smtClean="0"/>
              <a:pPr/>
              <a:t>07-04-2024</a:t>
            </a:fld>
            <a:endParaRPr lang="en-IN"/>
          </a:p>
        </p:txBody>
      </p:sp>
      <p:sp>
        <p:nvSpPr>
          <p:cNvPr id="1048830"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831"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832"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833"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E7B28E-05AE-4493-BB71-E6F58AA1D040}" type="slidenum">
              <a:rPr lang="en-IN" smtClean="0"/>
              <a:pPr/>
              <a:t>‹#›</a:t>
            </a:fld>
            <a:endParaRPr lang="en-IN"/>
          </a:p>
        </p:txBody>
      </p:sp>
    </p:spTree>
    <p:extLst>
      <p:ext uri="{BB962C8B-B14F-4D97-AF65-F5344CB8AC3E}">
        <p14:creationId xmlns:p14="http://schemas.microsoft.com/office/powerpoint/2010/main" val="3817129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7237AE4-E0EB-4328-AF43-69D401D3C888}"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3440655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492606416"/>
      </p:ext>
    </p:extLst>
  </p:cSld>
  <p:clrMapOvr>
    <a:masterClrMapping/>
  </p:clrMapOvr>
  <p:hf sldNum="0"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B13CDA5-D545-4675-A882-5DC73767E80D}"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3412066146"/>
      </p:ext>
    </p:extLst>
  </p:cSld>
  <p:clrMapOvr>
    <a:masterClrMapping/>
  </p:clrMapOvr>
  <p:hf sldNum="0"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803025828"/>
      </p:ext>
    </p:extLst>
  </p:cSld>
  <p:clrMapOvr>
    <a:masterClrMapping/>
  </p:clrMapOvr>
  <p:hf sldNum="0"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solidFill>
                <a:effectLst/>
                <a:latin typeface="Arial"/>
              </a:rPr>
              <a:t>”</a:t>
            </a:r>
          </a:p>
        </p:txBody>
      </p:sp>
    </p:spTree>
    <p:extLst>
      <p:ext uri="{BB962C8B-B14F-4D97-AF65-F5344CB8AC3E}">
        <p14:creationId xmlns:p14="http://schemas.microsoft.com/office/powerpoint/2010/main" val="4251535023"/>
      </p:ext>
    </p:extLst>
  </p:cSld>
  <p:clrMapOvr>
    <a:masterClrMapping/>
  </p:clrMapOvr>
  <p:hf sldNum="0"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B13CDA5-D545-4675-A882-5DC73767E8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015061659"/>
      </p:ext>
    </p:extLst>
  </p:cSld>
  <p:clrMapOvr>
    <a:masterClrMapping/>
  </p:clrMapOvr>
  <p:hf sldNum="0"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DA610AA-FA7E-49F8-B00C-57292CD2DBBA}"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5881052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0BF55A2-E625-46B3-8FE2-80F3445F0A51}"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7051972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6194CFC-3B2C-44D7-8B8B-08A72C136A16}"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4664726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BF8727-16FA-41E7-8EA1-39AA40D363EC}" type="datetime1">
              <a:rPr lang="en-IN" smtClean="0"/>
              <a:pPr/>
              <a:t>07-04-2024</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33575048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46DD81B-B90B-4FA8-91A9-DF30CB6010B0}"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187377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872C880-E5E2-4E57-B48F-76CD5D972AA2}" type="datetime1">
              <a:rPr lang="en-IN" smtClean="0"/>
              <a:pPr/>
              <a:t>07-04-2024</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9522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C7228E-4DD3-4D08-892E-FF0C1CA15D86}" type="datetime1">
              <a:rPr lang="en-IN" smtClean="0"/>
              <a:pPr/>
              <a:t>07-04-2024</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16769090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7D015D-2719-4763-8E10-47285FB65E83}" type="datetime1">
              <a:rPr lang="en-IN" smtClean="0"/>
              <a:pPr/>
              <a:t>07-04-2024</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42785075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CEAD9A-0F0C-4633-90D4-342EE9E8360D}"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29483180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E5EA202-E659-4DDF-A807-0AC805D63DCA}" type="datetime1">
              <a:rPr lang="en-IN" smtClean="0"/>
              <a:pPr/>
              <a:t>07-04-2024</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B05176-A6D8-4956-B1CD-0AF285E2570E}" type="slidenum">
              <a:rPr lang="en-IN" smtClean="0"/>
              <a:pPr/>
              <a:t>‹#›</a:t>
            </a:fld>
            <a:endParaRPr lang="en-IN"/>
          </a:p>
        </p:txBody>
      </p:sp>
    </p:spTree>
    <p:extLst>
      <p:ext uri="{BB962C8B-B14F-4D97-AF65-F5344CB8AC3E}">
        <p14:creationId xmlns:p14="http://schemas.microsoft.com/office/powerpoint/2010/main" val="636735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B13CDA5-D545-4675-A882-5DC73767E80D}" type="datetime1">
              <a:rPr lang="en-IN" smtClean="0"/>
              <a:pPr/>
              <a:t>07-04-2024</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8B05176-A6D8-4956-B1CD-0AF285E2570E}" type="slidenum">
              <a:rPr lang="en-IN" smtClean="0"/>
              <a:pPr/>
              <a:t>‹#›</a:t>
            </a:fld>
            <a:endParaRPr lang="en-IN"/>
          </a:p>
        </p:txBody>
      </p:sp>
    </p:spTree>
    <p:extLst>
      <p:ext uri="{BB962C8B-B14F-4D97-AF65-F5344CB8AC3E}">
        <p14:creationId xmlns:p14="http://schemas.microsoft.com/office/powerpoint/2010/main" val="22114394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sldNum="0" hdr="0" ftr="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8.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en.wikipedia.org/wiki/Multilayer_perceptron"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3A22348-0D2E-5043-C9B4-21B8D3C32DC3}"/>
              </a:ext>
            </a:extLst>
          </p:cNvPr>
          <p:cNvSpPr>
            <a:spLocks noGrp="1"/>
          </p:cNvSpPr>
          <p:nvPr>
            <p:ph type="dt" sz="half" idx="10"/>
          </p:nvPr>
        </p:nvSpPr>
        <p:spPr/>
        <p:txBody>
          <a:bodyPr/>
          <a:lstStyle/>
          <a:p>
            <a:fld id="{357D015D-2719-4763-8E10-47285FB65E83}" type="datetime1">
              <a:rPr lang="en-IN" smtClean="0"/>
              <a:pPr/>
              <a:t>07-04-2024</a:t>
            </a:fld>
            <a:endParaRPr lang="en-IN"/>
          </a:p>
        </p:txBody>
      </p:sp>
      <p:pic>
        <p:nvPicPr>
          <p:cNvPr id="4" name="Picture 3" descr="A close up of a document&#10;&#10;Description automatically generated">
            <a:extLst>
              <a:ext uri="{FF2B5EF4-FFF2-40B4-BE49-F238E27FC236}">
                <a16:creationId xmlns:a16="http://schemas.microsoft.com/office/drawing/2014/main" id="{ECE660F4-6781-DB66-E8F3-003FB52A3A5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827336" y="72503"/>
            <a:ext cx="9600881" cy="1112516"/>
          </a:xfrm>
          <a:prstGeom prst="rect">
            <a:avLst/>
          </a:prstGeom>
          <a:noFill/>
          <a:ln>
            <a:noFill/>
          </a:ln>
        </p:spPr>
      </p:pic>
      <p:sp>
        <p:nvSpPr>
          <p:cNvPr id="6" name="TextBox 5">
            <a:extLst>
              <a:ext uri="{FF2B5EF4-FFF2-40B4-BE49-F238E27FC236}">
                <a16:creationId xmlns:a16="http://schemas.microsoft.com/office/drawing/2014/main" id="{BFF92390-3B80-1FF0-3890-3645A715E494}"/>
              </a:ext>
            </a:extLst>
          </p:cNvPr>
          <p:cNvSpPr txBox="1"/>
          <p:nvPr/>
        </p:nvSpPr>
        <p:spPr>
          <a:xfrm>
            <a:off x="1504258" y="1356647"/>
            <a:ext cx="9600880" cy="504625"/>
          </a:xfrm>
          <a:prstGeom prst="rect">
            <a:avLst/>
          </a:prstGeom>
          <a:noFill/>
        </p:spPr>
        <p:txBody>
          <a:bodyPr wrap="square">
            <a:spAutoFit/>
          </a:bodyPr>
          <a:lstStyle/>
          <a:p>
            <a:pPr algn="ctr">
              <a:lnSpc>
                <a:spcPct val="150000"/>
              </a:lnSpc>
              <a:spcAft>
                <a:spcPts val="800"/>
              </a:spcAft>
            </a:pPr>
            <a:r>
              <a:rPr lang="en-IN" sz="2000" b="1" kern="100">
                <a:effectLst/>
                <a:latin typeface="Times New Roman" panose="02020603050405020304" pitchFamily="18" charset="0"/>
                <a:ea typeface="Calibri" panose="020F0502020204030204" pitchFamily="34" charset="0"/>
                <a:cs typeface="Times New Roman" panose="02020603050405020304" pitchFamily="18" charset="0"/>
              </a:rPr>
              <a:t>DEPARTMENT OF ARTIFICIAL INTELLIGENCE AND DATA SCIENCE</a:t>
            </a:r>
            <a:endParaRPr lang="en-IN" sz="2000" b="1" kern="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060F01BB-73DE-589D-32E0-DA86AC84F9E5}"/>
              </a:ext>
            </a:extLst>
          </p:cNvPr>
          <p:cNvSpPr txBox="1"/>
          <p:nvPr/>
        </p:nvSpPr>
        <p:spPr>
          <a:xfrm>
            <a:off x="3241962" y="2169248"/>
            <a:ext cx="7119649" cy="687368"/>
          </a:xfrm>
          <a:prstGeom prst="rect">
            <a:avLst/>
          </a:prstGeom>
          <a:noFill/>
        </p:spPr>
        <p:txBody>
          <a:bodyPr wrap="square">
            <a:spAutoFit/>
          </a:bodyPr>
          <a:lstStyle/>
          <a:p>
            <a:pPr marL="1052195" marR="5080" indent="-1040130" algn="ctr">
              <a:lnSpc>
                <a:spcPct val="80000"/>
              </a:lnSpc>
              <a:spcBef>
                <a:spcPts val="760"/>
              </a:spcBef>
            </a:pPr>
            <a:r>
              <a:rPr lang="en-US" sz="2000" b="1" spc="5">
                <a:solidFill>
                  <a:srgbClr val="FF0000"/>
                </a:solidFill>
                <a:latin typeface="Times New Roman"/>
                <a:cs typeface="Times New Roman"/>
              </a:rPr>
              <a:t>Artificial Neural Networks and Deep Learning: 21ADG64</a:t>
            </a:r>
          </a:p>
          <a:p>
            <a:pPr marL="1052195" marR="5080" indent="-1040130" algn="ctr">
              <a:lnSpc>
                <a:spcPct val="80000"/>
              </a:lnSpc>
              <a:spcBef>
                <a:spcPts val="760"/>
              </a:spcBef>
            </a:pPr>
            <a:r>
              <a:rPr lang="en-US" sz="2000" b="1" spc="5">
                <a:solidFill>
                  <a:srgbClr val="FF0000"/>
                </a:solidFill>
                <a:latin typeface="Times New Roman"/>
                <a:cs typeface="Times New Roman"/>
              </a:rPr>
              <a:t>LA1 - Seminar </a:t>
            </a:r>
            <a:endParaRPr lang="en-US" sz="2000">
              <a:solidFill>
                <a:srgbClr val="FF0000"/>
              </a:solidFill>
              <a:latin typeface="Times New Roman"/>
              <a:cs typeface="Times New Roman"/>
            </a:endParaRPr>
          </a:p>
        </p:txBody>
      </p:sp>
      <p:sp>
        <p:nvSpPr>
          <p:cNvPr id="10" name="TextBox 9">
            <a:extLst>
              <a:ext uri="{FF2B5EF4-FFF2-40B4-BE49-F238E27FC236}">
                <a16:creationId xmlns:a16="http://schemas.microsoft.com/office/drawing/2014/main" id="{85702FBC-980D-320D-6F0A-680362F85E07}"/>
              </a:ext>
            </a:extLst>
          </p:cNvPr>
          <p:cNvSpPr txBox="1"/>
          <p:nvPr/>
        </p:nvSpPr>
        <p:spPr>
          <a:xfrm>
            <a:off x="4621767" y="3148021"/>
            <a:ext cx="3495538" cy="369332"/>
          </a:xfrm>
          <a:prstGeom prst="rect">
            <a:avLst/>
          </a:prstGeom>
          <a:noFill/>
        </p:spPr>
        <p:txBody>
          <a:bodyPr wrap="square" lIns="91440" tIns="45720" rIns="91440" bIns="45720" anchor="t">
            <a:spAutoFit/>
          </a:bodyPr>
          <a:lstStyle/>
          <a:p>
            <a:pPr algn="ctr"/>
            <a:r>
              <a:rPr lang="en-US" b="1" dirty="0">
                <a:solidFill>
                  <a:schemeClr val="dk1"/>
                </a:solidFill>
              </a:rPr>
              <a:t>“Multi Layer Perceptron”</a:t>
            </a:r>
            <a:endParaRPr lang="en-IN" dirty="0">
              <a:solidFill>
                <a:schemeClr val="dk1"/>
              </a:solidFill>
            </a:endParaRPr>
          </a:p>
        </p:txBody>
      </p:sp>
      <p:sp>
        <p:nvSpPr>
          <p:cNvPr id="14" name="TextBox 13">
            <a:extLst>
              <a:ext uri="{FF2B5EF4-FFF2-40B4-BE49-F238E27FC236}">
                <a16:creationId xmlns:a16="http://schemas.microsoft.com/office/drawing/2014/main" id="{90C8DD4E-DF07-E20F-4439-753A7008841F}"/>
              </a:ext>
            </a:extLst>
          </p:cNvPr>
          <p:cNvSpPr txBox="1"/>
          <p:nvPr/>
        </p:nvSpPr>
        <p:spPr>
          <a:xfrm>
            <a:off x="4997936" y="3860436"/>
            <a:ext cx="2743200" cy="1087477"/>
          </a:xfrm>
          <a:prstGeom prst="rect">
            <a:avLst/>
          </a:prstGeom>
          <a:noFill/>
        </p:spPr>
        <p:txBody>
          <a:bodyPr wrap="square" lIns="91440" tIns="45720" rIns="91440" bIns="45720" anchor="t">
            <a:spAutoFit/>
          </a:bodyPr>
          <a:lstStyle/>
          <a:p>
            <a:pPr marL="12700" algn="ctr">
              <a:lnSpc>
                <a:spcPct val="150000"/>
              </a:lnSpc>
              <a:spcBef>
                <a:spcPts val="100"/>
              </a:spcBef>
            </a:pPr>
            <a:r>
              <a:rPr lang="en-US" b="1" spc="-15">
                <a:solidFill>
                  <a:srgbClr val="002060"/>
                </a:solidFill>
                <a:latin typeface="Times New Roman" pitchFamily="18" charset="0"/>
                <a:cs typeface="Times New Roman" pitchFamily="18" charset="0"/>
              </a:rPr>
              <a:t>Presented By</a:t>
            </a:r>
          </a:p>
          <a:p>
            <a:pPr marL="12700" algn="ctr">
              <a:spcBef>
                <a:spcPts val="100"/>
              </a:spcBef>
            </a:pPr>
            <a:r>
              <a:rPr lang="en-US">
                <a:latin typeface="Times New Roman"/>
                <a:cs typeface="Times New Roman"/>
              </a:rPr>
              <a:t>R Nithyasree</a:t>
            </a:r>
            <a:endParaRPr lang="en-US" sz="1800">
              <a:latin typeface="Times New Roman" pitchFamily="18" charset="0"/>
              <a:cs typeface="Times New Roman" pitchFamily="18" charset="0"/>
            </a:endParaRPr>
          </a:p>
          <a:p>
            <a:pPr marL="12700" algn="ctr">
              <a:spcBef>
                <a:spcPts val="100"/>
              </a:spcBef>
            </a:pPr>
            <a:r>
              <a:rPr lang="en-US">
                <a:latin typeface="Times New Roman"/>
                <a:cs typeface="Times New Roman"/>
              </a:rPr>
              <a:t>[1NT21AD039]</a:t>
            </a:r>
            <a:endParaRPr lang="en-US" sz="1800">
              <a:latin typeface="Times New Roman" pitchFamily="18" charset="0"/>
              <a:cs typeface="Times New Roman" pitchFamily="18" charset="0"/>
            </a:endParaRPr>
          </a:p>
        </p:txBody>
      </p:sp>
      <p:sp>
        <p:nvSpPr>
          <p:cNvPr id="16" name="TextBox 15">
            <a:extLst>
              <a:ext uri="{FF2B5EF4-FFF2-40B4-BE49-F238E27FC236}">
                <a16:creationId xmlns:a16="http://schemas.microsoft.com/office/drawing/2014/main" id="{5503E9DA-CFCD-1FF0-4E68-A332FF4591C6}"/>
              </a:ext>
            </a:extLst>
          </p:cNvPr>
          <p:cNvSpPr txBox="1"/>
          <p:nvPr/>
        </p:nvSpPr>
        <p:spPr>
          <a:xfrm>
            <a:off x="3321536" y="5290996"/>
            <a:ext cx="6096000" cy="873572"/>
          </a:xfrm>
          <a:prstGeom prst="rect">
            <a:avLst/>
          </a:prstGeom>
          <a:noFill/>
        </p:spPr>
        <p:txBody>
          <a:bodyPr wrap="square">
            <a:spAutoFit/>
          </a:bodyPr>
          <a:lstStyle/>
          <a:p>
            <a:pPr marL="12700" algn="ctr">
              <a:lnSpc>
                <a:spcPct val="150000"/>
              </a:lnSpc>
              <a:spcBef>
                <a:spcPts val="100"/>
              </a:spcBef>
            </a:pPr>
            <a:r>
              <a:rPr lang="en-US" b="1" spc="-5">
                <a:solidFill>
                  <a:srgbClr val="002060"/>
                </a:solidFill>
                <a:latin typeface="Times New Roman" pitchFamily="18" charset="0"/>
                <a:cs typeface="Times New Roman" pitchFamily="18" charset="0"/>
              </a:rPr>
              <a:t>Name of the Course Instructor</a:t>
            </a:r>
            <a:br>
              <a:rPr lang="en-US" spc="-5">
                <a:solidFill>
                  <a:schemeClr val="accent3">
                    <a:lumMod val="50000"/>
                  </a:schemeClr>
                </a:solidFill>
                <a:latin typeface="Times New Roman" pitchFamily="18" charset="0"/>
                <a:cs typeface="Times New Roman" pitchFamily="18" charset="0"/>
              </a:rPr>
            </a:br>
            <a:r>
              <a:rPr lang="en-US">
                <a:solidFill>
                  <a:schemeClr val="dk1"/>
                </a:solidFill>
                <a:latin typeface="Times New Roman" pitchFamily="18" charset="0"/>
                <a:ea typeface="Times New Roman"/>
                <a:cs typeface="Times New Roman" pitchFamily="18" charset="0"/>
                <a:sym typeface="Times New Roman"/>
              </a:rPr>
              <a:t>Dr Meenakshi</a:t>
            </a:r>
            <a:endParaRPr lang="en-US">
              <a:latin typeface="Times New Roman" pitchFamily="18" charset="0"/>
              <a:ea typeface="Times New Roman"/>
              <a:cs typeface="Times New Roman" pitchFamily="18" charset="0"/>
              <a:sym typeface="Times New Roman"/>
            </a:endParaRPr>
          </a:p>
        </p:txBody>
      </p:sp>
    </p:spTree>
    <p:extLst>
      <p:ext uri="{BB962C8B-B14F-4D97-AF65-F5344CB8AC3E}">
        <p14:creationId xmlns:p14="http://schemas.microsoft.com/office/powerpoint/2010/main" val="36867703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BDD106-64B2-7724-33AA-32130C31D1D6}"/>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4A3FC03E-9556-B60F-B22D-12E81E149D68}"/>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6" name="Picture 5" descr="A blue and white logo&#10;&#10;Description automatically generated">
            <a:extLst>
              <a:ext uri="{FF2B5EF4-FFF2-40B4-BE49-F238E27FC236}">
                <a16:creationId xmlns:a16="http://schemas.microsoft.com/office/drawing/2014/main" id="{D7727491-836A-9F38-BC36-3CCBFA5A595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
        <p:nvSpPr>
          <p:cNvPr id="8" name="Title 3">
            <a:extLst>
              <a:ext uri="{FF2B5EF4-FFF2-40B4-BE49-F238E27FC236}">
                <a16:creationId xmlns:a16="http://schemas.microsoft.com/office/drawing/2014/main" id="{C92FEB24-250E-89AD-FD2E-ADC131CBBD3F}"/>
              </a:ext>
            </a:extLst>
          </p:cNvPr>
          <p:cNvSpPr txBox="1">
            <a:spLocks/>
          </p:cNvSpPr>
          <p:nvPr/>
        </p:nvSpPr>
        <p:spPr>
          <a:xfrm>
            <a:off x="1918965" y="469868"/>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a:solidFill>
                  <a:schemeClr val="tx1"/>
                </a:solidFill>
                <a:latin typeface="+mj-lt"/>
                <a:cs typeface="Times New Roman"/>
              </a:rPr>
              <a:t>Demo Video</a:t>
            </a:r>
            <a:endParaRPr lang="en-IN" sz="4000" b="1">
              <a:solidFill>
                <a:schemeClr val="tx1"/>
              </a:solidFill>
              <a:latin typeface="+mj-lt"/>
              <a:cs typeface="Times New Roman" pitchFamily="18" charset="0"/>
            </a:endParaRPr>
          </a:p>
        </p:txBody>
      </p:sp>
      <p:pic>
        <p:nvPicPr>
          <p:cNvPr id="2" name="screen-capture (2)">
            <a:hlinkClick r:id="" action="ppaction://media"/>
            <a:extLst>
              <a:ext uri="{FF2B5EF4-FFF2-40B4-BE49-F238E27FC236}">
                <a16:creationId xmlns:a16="http://schemas.microsoft.com/office/drawing/2014/main" id="{20EC287F-65DA-DC37-DEDC-97BBABE97C0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02758" y="1713896"/>
            <a:ext cx="10386483" cy="4542972"/>
          </a:xfrm>
          <a:prstGeom prst="rect">
            <a:avLst/>
          </a:prstGeom>
        </p:spPr>
      </p:pic>
    </p:spTree>
    <p:extLst>
      <p:ext uri="{BB962C8B-B14F-4D97-AF65-F5344CB8AC3E}">
        <p14:creationId xmlns:p14="http://schemas.microsoft.com/office/powerpoint/2010/main" val="309627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BDD106-64B2-7724-33AA-32130C31D1D6}"/>
              </a:ext>
            </a:extLst>
          </p:cNvPr>
          <p:cNvSpPr>
            <a:spLocks noGrp="1"/>
          </p:cNvSpPr>
          <p:nvPr>
            <p:ph idx="1"/>
          </p:nvPr>
        </p:nvSpPr>
        <p:spPr/>
        <p:txBody>
          <a:bodyPr vert="horz" lIns="91440" tIns="45720" rIns="91440" bIns="45720" rtlCol="0" anchor="t">
            <a:normAutofit/>
          </a:bodyPr>
          <a:lstStyle/>
          <a:p>
            <a:r>
              <a:rPr lang="en-US" sz="2400" b="1" dirty="0">
                <a:solidFill>
                  <a:srgbClr val="0D0D0D"/>
                </a:solidFill>
                <a:ea typeface="+mn-lt"/>
                <a:cs typeface="+mn-lt"/>
              </a:rPr>
              <a:t>Link</a:t>
            </a:r>
            <a:r>
              <a:rPr lang="en-US" sz="2400" dirty="0">
                <a:solidFill>
                  <a:srgbClr val="0D0D0D"/>
                </a:solidFill>
                <a:ea typeface="+mn-lt"/>
                <a:cs typeface="+mn-lt"/>
              </a:rPr>
              <a:t> : https://github.com/rNithyasree/multi-layer-perceptron</a:t>
            </a:r>
          </a:p>
          <a:p>
            <a:r>
              <a:rPr lang="en-US" sz="2400" b="1" dirty="0"/>
              <a:t>References</a:t>
            </a:r>
          </a:p>
          <a:p>
            <a:pPr marL="0" indent="0">
              <a:buNone/>
            </a:pPr>
            <a:r>
              <a:rPr lang="en-US" sz="2400" dirty="0"/>
              <a:t>[1]</a:t>
            </a:r>
            <a:r>
              <a:rPr lang="en-US" sz="2400" dirty="0">
                <a:ea typeface="+mn-lt"/>
                <a:cs typeface="+mn-lt"/>
              </a:rPr>
              <a:t>https://www.geeksforgeeks.org/multi-layer-perceptron-learning-in-tensorflow/</a:t>
            </a:r>
            <a:endParaRPr lang="en-US" sz="2000">
              <a:solidFill>
                <a:srgbClr val="000000"/>
              </a:solidFill>
              <a:ea typeface="+mn-lt"/>
              <a:cs typeface="+mn-lt"/>
            </a:endParaRPr>
          </a:p>
          <a:p>
            <a:pPr marL="0" indent="0">
              <a:buNone/>
            </a:pPr>
            <a:r>
              <a:rPr lang="en-US" sz="2400" dirty="0">
                <a:ea typeface="+mn-lt"/>
                <a:cs typeface="+mn-lt"/>
              </a:rPr>
              <a:t>[</a:t>
            </a:r>
            <a:r>
              <a:rPr lang="en-US" sz="2400" dirty="0"/>
              <a:t>2]</a:t>
            </a:r>
            <a:r>
              <a:rPr lang="en-US" sz="2000" dirty="0">
                <a:solidFill>
                  <a:srgbClr val="000000"/>
                </a:solidFill>
                <a:hlinkClick r:id="rId2"/>
              </a:rPr>
              <a:t>https://en.wikipedia.org/wiki/Multilayer_perceptron</a:t>
            </a:r>
            <a:endParaRPr lang="en-US" sz="2000">
              <a:solidFill>
                <a:srgbClr val="000000"/>
              </a:solidFill>
            </a:endParaRPr>
          </a:p>
          <a:p>
            <a:pPr marL="0" indent="0">
              <a:buNone/>
            </a:pPr>
            <a:endParaRPr lang="en-US" sz="2400" dirty="0"/>
          </a:p>
        </p:txBody>
      </p:sp>
      <p:sp>
        <p:nvSpPr>
          <p:cNvPr id="4" name="Date Placeholder 3">
            <a:extLst>
              <a:ext uri="{FF2B5EF4-FFF2-40B4-BE49-F238E27FC236}">
                <a16:creationId xmlns:a16="http://schemas.microsoft.com/office/drawing/2014/main" id="{4A3FC03E-9556-B60F-B22D-12E81E149D68}"/>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6" name="Picture 5" descr="A blue and white logo&#10;&#10;Description automatically generated">
            <a:extLst>
              <a:ext uri="{FF2B5EF4-FFF2-40B4-BE49-F238E27FC236}">
                <a16:creationId xmlns:a16="http://schemas.microsoft.com/office/drawing/2014/main" id="{D7727491-836A-9F38-BC36-3CCBFA5A59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
        <p:nvSpPr>
          <p:cNvPr id="8" name="Title 3">
            <a:extLst>
              <a:ext uri="{FF2B5EF4-FFF2-40B4-BE49-F238E27FC236}">
                <a16:creationId xmlns:a16="http://schemas.microsoft.com/office/drawing/2014/main" id="{C92FEB24-250E-89AD-FD2E-ADC131CBBD3F}"/>
              </a:ext>
            </a:extLst>
          </p:cNvPr>
          <p:cNvSpPr txBox="1">
            <a:spLocks/>
          </p:cNvSpPr>
          <p:nvPr/>
        </p:nvSpPr>
        <p:spPr>
          <a:xfrm>
            <a:off x="1918965" y="469868"/>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dirty="0">
                <a:solidFill>
                  <a:schemeClr val="tx1"/>
                </a:solidFill>
                <a:latin typeface="+mj-lt"/>
                <a:cs typeface="Times New Roman"/>
              </a:rPr>
              <a:t>GitHub link and References</a:t>
            </a:r>
            <a:endParaRPr lang="en-IN" sz="4000" b="1" dirty="0">
              <a:solidFill>
                <a:schemeClr val="tx1"/>
              </a:solidFill>
              <a:latin typeface="+mj-lt"/>
              <a:cs typeface="Times New Roman" pitchFamily="18" charset="0"/>
            </a:endParaRPr>
          </a:p>
        </p:txBody>
      </p:sp>
    </p:spTree>
    <p:extLst>
      <p:ext uri="{BB962C8B-B14F-4D97-AF65-F5344CB8AC3E}">
        <p14:creationId xmlns:p14="http://schemas.microsoft.com/office/powerpoint/2010/main" val="1539734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3" name="Title 3"/>
          <p:cNvSpPr>
            <a:spLocks noGrp="1"/>
          </p:cNvSpPr>
          <p:nvPr>
            <p:ph type="title"/>
          </p:nvPr>
        </p:nvSpPr>
        <p:spPr>
          <a:xfrm>
            <a:off x="1897707" y="582516"/>
            <a:ext cx="9076281" cy="654032"/>
          </a:xfrm>
          <a:solidFill>
            <a:schemeClr val="tx2">
              <a:lumMod val="20000"/>
              <a:lumOff val="80000"/>
            </a:schemeClr>
          </a:solidFill>
        </p:spPr>
        <p:style>
          <a:lnRef idx="0">
            <a:schemeClr val="accent2"/>
          </a:lnRef>
          <a:fillRef idx="3">
            <a:schemeClr val="accent2"/>
          </a:fillRef>
          <a:effectRef idx="3">
            <a:schemeClr val="accent2"/>
          </a:effectRef>
          <a:fontRef idx="minor">
            <a:schemeClr val="lt1"/>
          </a:fontRef>
        </p:style>
        <p:txBody>
          <a:bodyPr>
            <a:noAutofit/>
          </a:bodyPr>
          <a:lstStyle/>
          <a:p>
            <a:pPr algn="ctr"/>
            <a:r>
              <a:rPr lang="en-IN">
                <a:solidFill>
                  <a:schemeClr val="tx1"/>
                </a:solidFill>
              </a:rPr>
              <a:t>CONTENTS</a:t>
            </a:r>
          </a:p>
        </p:txBody>
      </p:sp>
      <p:sp>
        <p:nvSpPr>
          <p:cNvPr id="8" name="Content Placeholder 2"/>
          <p:cNvSpPr>
            <a:spLocks noGrp="1"/>
          </p:cNvSpPr>
          <p:nvPr>
            <p:ph idx="1"/>
          </p:nvPr>
        </p:nvSpPr>
        <p:spPr/>
        <p:txBody>
          <a:bodyPr vert="horz" lIns="91440" tIns="45720" rIns="91440" bIns="45720" rtlCol="0" anchor="t">
            <a:normAutofit/>
          </a:bodyPr>
          <a:lstStyle/>
          <a:p>
            <a:pPr algn="l">
              <a:buFont typeface="+mj-lt"/>
              <a:buAutoNum type="arabicPeriod"/>
            </a:pPr>
            <a:r>
              <a:rPr lang="en-US" sz="2400" b="0" i="0" dirty="0">
                <a:solidFill>
                  <a:srgbClr val="0D0D0D"/>
                </a:solidFill>
                <a:effectLst/>
                <a:latin typeface="Söhne"/>
              </a:rPr>
              <a:t>Introduction and Motivation</a:t>
            </a:r>
          </a:p>
          <a:p>
            <a:pPr algn="l">
              <a:buFont typeface="+mj-lt"/>
              <a:buAutoNum type="arabicPeriod"/>
            </a:pPr>
            <a:r>
              <a:rPr lang="en-US" sz="2400" b="0" i="0" dirty="0">
                <a:solidFill>
                  <a:srgbClr val="0D0D0D"/>
                </a:solidFill>
                <a:effectLst/>
                <a:latin typeface="Söhne"/>
              </a:rPr>
              <a:t>Methodology and Approach</a:t>
            </a:r>
          </a:p>
          <a:p>
            <a:pPr algn="l">
              <a:buFont typeface="+mj-lt"/>
              <a:buAutoNum type="arabicPeriod"/>
            </a:pPr>
            <a:r>
              <a:rPr lang="en-US" sz="2400" b="0" i="0" dirty="0">
                <a:solidFill>
                  <a:srgbClr val="0D0D0D"/>
                </a:solidFill>
                <a:effectLst/>
                <a:latin typeface="Söhne"/>
              </a:rPr>
              <a:t>Results and Analysis</a:t>
            </a:r>
          </a:p>
          <a:p>
            <a:pPr algn="l">
              <a:buFont typeface="+mj-lt"/>
              <a:buAutoNum type="arabicPeriod"/>
            </a:pPr>
            <a:r>
              <a:rPr lang="en-US" sz="2400" b="0" i="0" dirty="0">
                <a:solidFill>
                  <a:srgbClr val="0D0D0D"/>
                </a:solidFill>
                <a:effectLst/>
                <a:latin typeface="Söhne"/>
              </a:rPr>
              <a:t>Conclusion and Future Recommendations</a:t>
            </a:r>
          </a:p>
          <a:p>
            <a:pPr algn="l">
              <a:buFont typeface="+mj-lt"/>
              <a:buAutoNum type="arabicPeriod"/>
            </a:pPr>
            <a:r>
              <a:rPr lang="en-US" sz="2400" dirty="0">
                <a:solidFill>
                  <a:srgbClr val="0D0D0D"/>
                </a:solidFill>
                <a:latin typeface="Söhne"/>
              </a:rPr>
              <a:t>Demo video of code</a:t>
            </a:r>
          </a:p>
          <a:p>
            <a:pPr algn="l">
              <a:buFont typeface="+mj-lt"/>
              <a:buAutoNum type="arabicPeriod"/>
            </a:pPr>
            <a:r>
              <a:rPr lang="en-US" sz="2400" dirty="0">
                <a:solidFill>
                  <a:srgbClr val="0D0D0D"/>
                </a:solidFill>
                <a:latin typeface="Söhne"/>
              </a:rPr>
              <a:t>GitHub</a:t>
            </a:r>
            <a:r>
              <a:rPr lang="en-US" sz="2400" b="0" i="0" dirty="0">
                <a:solidFill>
                  <a:srgbClr val="0D0D0D"/>
                </a:solidFill>
                <a:effectLst/>
                <a:latin typeface="Söhne"/>
              </a:rPr>
              <a:t> link of PPT and Code</a:t>
            </a:r>
          </a:p>
          <a:p>
            <a:pPr>
              <a:buFont typeface="+mj-lt"/>
              <a:buAutoNum type="arabicPeriod"/>
            </a:pPr>
            <a:r>
              <a:rPr lang="en-US" sz="2400" dirty="0">
                <a:solidFill>
                  <a:srgbClr val="0D0D0D"/>
                </a:solidFill>
                <a:latin typeface="Söhne"/>
              </a:rPr>
              <a:t>References </a:t>
            </a:r>
            <a:endParaRPr lang="en-US" sz="2400" b="0" i="0" dirty="0">
              <a:solidFill>
                <a:srgbClr val="0D0D0D"/>
              </a:solidFill>
              <a:effectLst/>
              <a:latin typeface="Söhne"/>
            </a:endParaRPr>
          </a:p>
        </p:txBody>
      </p:sp>
      <p:sp>
        <p:nvSpPr>
          <p:cNvPr id="1048670" name="Date Placeholder 3"/>
          <p:cNvSpPr>
            <a:spLocks noGrp="1"/>
          </p:cNvSpPr>
          <p:nvPr>
            <p:ph type="dt" sz="half" idx="10"/>
          </p:nvPr>
        </p:nvSpPr>
        <p:spPr/>
        <p:txBody>
          <a:bodyPr/>
          <a:lstStyle/>
          <a:p>
            <a:fld id="{8D126195-51F7-4259-8141-98FCA6C53D7F}" type="datetime1">
              <a:rPr lang="en-IN" smtClean="0"/>
              <a:pPr/>
              <a:t>07-04-2024</a:t>
            </a:fld>
            <a:endParaRPr lang="en-IN"/>
          </a:p>
        </p:txBody>
      </p:sp>
      <p:pic>
        <p:nvPicPr>
          <p:cNvPr id="2" name="Picture 1" descr="A blue and white logo&#10;&#10;Description automatically generated">
            <a:extLst>
              <a:ext uri="{FF2B5EF4-FFF2-40B4-BE49-F238E27FC236}">
                <a16:creationId xmlns:a16="http://schemas.microsoft.com/office/drawing/2014/main" id="{5C59E28A-6D7B-A288-4950-971820AD0A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6364" y="582516"/>
            <a:ext cx="1551343" cy="65403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itle 3"/>
          <p:cNvSpPr>
            <a:spLocks noGrp="1"/>
          </p:cNvSpPr>
          <p:nvPr>
            <p:ph type="title"/>
          </p:nvPr>
        </p:nvSpPr>
        <p:spPr>
          <a:xfrm>
            <a:off x="1967346" y="469868"/>
            <a:ext cx="9280962" cy="654032"/>
          </a:xfr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a:noAutofit/>
          </a:bodyPr>
          <a:lstStyle/>
          <a:p>
            <a:pPr algn="ctr"/>
            <a:r>
              <a:rPr lang="en-IN" sz="4000" b="1">
                <a:solidFill>
                  <a:schemeClr val="tx1"/>
                </a:solidFill>
                <a:latin typeface="+mj-lt"/>
                <a:cs typeface="Times New Roman" pitchFamily="18" charset="0"/>
              </a:rPr>
              <a:t>INTRODUCTION</a:t>
            </a:r>
          </a:p>
        </p:txBody>
      </p:sp>
      <p:sp>
        <p:nvSpPr>
          <p:cNvPr id="7" name="Content Placeholder 6"/>
          <p:cNvSpPr>
            <a:spLocks noGrp="1"/>
          </p:cNvSpPr>
          <p:nvPr>
            <p:ph idx="1"/>
          </p:nvPr>
        </p:nvSpPr>
        <p:spPr/>
        <p:txBody>
          <a:bodyPr vert="horz" lIns="91440" tIns="45720" rIns="91440" bIns="45720" rtlCol="0" anchor="t">
            <a:normAutofit/>
          </a:bodyPr>
          <a:lstStyle/>
          <a:p>
            <a:r>
              <a:rPr lang="en-US" sz="2000">
                <a:solidFill>
                  <a:srgbClr val="273239"/>
                </a:solidFill>
                <a:ea typeface="+mn-lt"/>
                <a:cs typeface="+mn-lt"/>
              </a:rPr>
              <a:t>Multi-layer perception is a fully connected dense layers, which transform any input dimension to the desired dimension. A multi-layer perceptron is a neural network that has multiple layers. To create a neural network we combine neurons together so that the outputs of some neurons are inputs of other neurons.</a:t>
            </a:r>
          </a:p>
          <a:p>
            <a:r>
              <a:rPr lang="en-US" sz="2000">
                <a:solidFill>
                  <a:srgbClr val="202122"/>
                </a:solidFill>
                <a:ea typeface="+mn-lt"/>
                <a:cs typeface="+mn-lt"/>
              </a:rPr>
              <a:t>It consists a nonlinear kind of activation function, organized in at least three layers, notable for being able to distinguish data that is not linearly separable</a:t>
            </a:r>
            <a:endParaRPr lang="en-US" sz="2000" u="sng">
              <a:solidFill>
                <a:srgbClr val="3366CC"/>
              </a:solidFill>
              <a:ea typeface="+mn-lt"/>
              <a:cs typeface="+mn-lt"/>
            </a:endParaRPr>
          </a:p>
          <a:p>
            <a:endParaRPr lang="en-US" sz="1200">
              <a:solidFill>
                <a:srgbClr val="0D0D0D"/>
              </a:solidFill>
            </a:endParaRPr>
          </a:p>
        </p:txBody>
      </p:sp>
      <p:sp>
        <p:nvSpPr>
          <p:cNvPr id="9" name="Date Placeholder 8"/>
          <p:cNvSpPr>
            <a:spLocks noGrp="1"/>
          </p:cNvSpPr>
          <p:nvPr>
            <p:ph type="dt" sz="half" idx="10"/>
          </p:nvPr>
        </p:nvSpPr>
        <p:spPr/>
        <p:txBody>
          <a:bodyPr/>
          <a:lstStyle/>
          <a:p>
            <a:fld id="{CC8673D3-83D5-4AEB-B135-526753E98862}" type="datetime1">
              <a:rPr lang="en-IN" smtClean="0"/>
              <a:pPr/>
              <a:t>07-04-2024</a:t>
            </a:fld>
            <a:endParaRPr lang="en-IN"/>
          </a:p>
        </p:txBody>
      </p:sp>
      <p:pic>
        <p:nvPicPr>
          <p:cNvPr id="2" name="Picture 1" descr="A blue and white logo&#10;&#10;Description automatically generated">
            <a:extLst>
              <a:ext uri="{FF2B5EF4-FFF2-40B4-BE49-F238E27FC236}">
                <a16:creationId xmlns:a16="http://schemas.microsoft.com/office/drawing/2014/main" id="{43618E35-A205-39F1-9D0C-440899DBB5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Tree>
    <p:extLst>
      <p:ext uri="{BB962C8B-B14F-4D97-AF65-F5344CB8AC3E}">
        <p14:creationId xmlns:p14="http://schemas.microsoft.com/office/powerpoint/2010/main" val="1081247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Content Placeholder 2">
            <a:extLst>
              <a:ext uri="{FF2B5EF4-FFF2-40B4-BE49-F238E27FC236}">
                <a16:creationId xmlns:a16="http://schemas.microsoft.com/office/drawing/2014/main" id="{C058D3E6-38EA-8DE8-1C4C-499450271FA0}"/>
              </a:ext>
            </a:extLst>
          </p:cNvPr>
          <p:cNvGraphicFramePr>
            <a:graphicFrameLocks noGrp="1"/>
          </p:cNvGraphicFramePr>
          <p:nvPr>
            <p:ph idx="1"/>
            <p:extLst>
              <p:ext uri="{D42A27DB-BD31-4B8C-83A1-F6EECF244321}">
                <p14:modId xmlns:p14="http://schemas.microsoft.com/office/powerpoint/2010/main" val="3830193416"/>
              </p:ext>
            </p:extLst>
          </p:nvPr>
        </p:nvGraphicFramePr>
        <p:xfrm>
          <a:off x="12926" y="1371601"/>
          <a:ext cx="12060161" cy="54709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a:extLst>
              <a:ext uri="{FF2B5EF4-FFF2-40B4-BE49-F238E27FC236}">
                <a16:creationId xmlns:a16="http://schemas.microsoft.com/office/drawing/2014/main" id="{DA7F9AA2-A586-BC94-0186-8195DD2A5BFE}"/>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6" name="Picture 5" descr="A blue and white logo&#10;&#10;Description automatically generated">
            <a:extLst>
              <a:ext uri="{FF2B5EF4-FFF2-40B4-BE49-F238E27FC236}">
                <a16:creationId xmlns:a16="http://schemas.microsoft.com/office/drawing/2014/main" id="{6BA33EC9-D6E9-4847-66E2-21328787C585}"/>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
        <p:nvSpPr>
          <p:cNvPr id="8" name="Title 3">
            <a:extLst>
              <a:ext uri="{FF2B5EF4-FFF2-40B4-BE49-F238E27FC236}">
                <a16:creationId xmlns:a16="http://schemas.microsoft.com/office/drawing/2014/main" id="{10072A10-E4B2-2027-A3A9-85438EE8D946}"/>
              </a:ext>
            </a:extLst>
          </p:cNvPr>
          <p:cNvSpPr txBox="1">
            <a:spLocks/>
          </p:cNvSpPr>
          <p:nvPr/>
        </p:nvSpPr>
        <p:spPr>
          <a:xfrm>
            <a:off x="1918965" y="469868"/>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a:solidFill>
                  <a:schemeClr val="tx1"/>
                </a:solidFill>
                <a:latin typeface="+mj-lt"/>
                <a:cs typeface="Times New Roman"/>
              </a:rPr>
              <a:t>Motivation</a:t>
            </a:r>
            <a:endParaRPr lang="en-IN" sz="4000" b="1">
              <a:solidFill>
                <a:schemeClr val="tx1"/>
              </a:solidFill>
              <a:latin typeface="+mj-lt"/>
              <a:cs typeface="Times New Roman" pitchFamily="18" charset="0"/>
            </a:endParaRPr>
          </a:p>
        </p:txBody>
      </p:sp>
    </p:spTree>
    <p:extLst>
      <p:ext uri="{BB962C8B-B14F-4D97-AF65-F5344CB8AC3E}">
        <p14:creationId xmlns:p14="http://schemas.microsoft.com/office/powerpoint/2010/main" val="3932368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BDD106-64B2-7724-33AA-32130C31D1D6}"/>
              </a:ext>
            </a:extLst>
          </p:cNvPr>
          <p:cNvSpPr>
            <a:spLocks noGrp="1"/>
          </p:cNvSpPr>
          <p:nvPr>
            <p:ph idx="1"/>
          </p:nvPr>
        </p:nvSpPr>
        <p:spPr>
          <a:xfrm>
            <a:off x="1683956" y="2133600"/>
            <a:ext cx="4140772" cy="3777622"/>
          </a:xfrm>
        </p:spPr>
        <p:txBody>
          <a:bodyPr vert="horz" lIns="91440" tIns="45720" rIns="91440" bIns="45720" rtlCol="0">
            <a:normAutofit/>
          </a:bodyPr>
          <a:lstStyle/>
          <a:p>
            <a:r>
              <a:rPr lang="en-US">
                <a:solidFill>
                  <a:srgbClr val="000000"/>
                </a:solidFill>
              </a:rPr>
              <a:t>A multi-layer perceptron has one input layer and for each input, there is one neuron(or node), it has one output layer with a single node for each output and it can have any number of hidden layers and each hidden layer can have any number of nodes.</a:t>
            </a:r>
          </a:p>
          <a:p>
            <a:endParaRPr lang="en-US">
              <a:solidFill>
                <a:srgbClr val="000000"/>
              </a:solidFill>
            </a:endParaRPr>
          </a:p>
        </p:txBody>
      </p:sp>
      <p:pic>
        <p:nvPicPr>
          <p:cNvPr id="9" name="Picture 8" descr="A diagram of a network&#10;&#10;Description automatically generated">
            <a:extLst>
              <a:ext uri="{FF2B5EF4-FFF2-40B4-BE49-F238E27FC236}">
                <a16:creationId xmlns:a16="http://schemas.microsoft.com/office/drawing/2014/main" id="{5F2421CD-EA9F-8968-CC1E-01373CFEDDA4}"/>
              </a:ext>
            </a:extLst>
          </p:cNvPr>
          <p:cNvPicPr>
            <a:picLocks noChangeAspect="1"/>
          </p:cNvPicPr>
          <p:nvPr/>
        </p:nvPicPr>
        <p:blipFill>
          <a:blip r:embed="rId2"/>
          <a:stretch>
            <a:fillRect/>
          </a:stretch>
        </p:blipFill>
        <p:spPr>
          <a:xfrm>
            <a:off x="6091916" y="1791725"/>
            <a:ext cx="5451627" cy="2954509"/>
          </a:xfrm>
          <a:prstGeom prst="rect">
            <a:avLst/>
          </a:prstGeom>
        </p:spPr>
      </p:pic>
      <p:sp>
        <p:nvSpPr>
          <p:cNvPr id="4" name="Date Placeholder 3">
            <a:extLst>
              <a:ext uri="{FF2B5EF4-FFF2-40B4-BE49-F238E27FC236}">
                <a16:creationId xmlns:a16="http://schemas.microsoft.com/office/drawing/2014/main" id="{4A3FC03E-9556-B60F-B22D-12E81E149D68}"/>
              </a:ext>
            </a:extLst>
          </p:cNvPr>
          <p:cNvSpPr>
            <a:spLocks noGrp="1"/>
          </p:cNvSpPr>
          <p:nvPr>
            <p:ph type="dt" sz="half" idx="10"/>
          </p:nvPr>
        </p:nvSpPr>
        <p:spPr>
          <a:xfrm>
            <a:off x="10361612" y="6130437"/>
            <a:ext cx="1146283" cy="370396"/>
          </a:xfrm>
        </p:spPr>
        <p:txBody>
          <a:bodyPr vert="horz" lIns="91440" tIns="45720" rIns="91440" bIns="45720" rtlCol="0" anchor="ctr">
            <a:normAutofit/>
          </a:bodyPr>
          <a:lstStyle/>
          <a:p>
            <a:pPr defTabSz="914400">
              <a:spcAft>
                <a:spcPts val="600"/>
              </a:spcAft>
            </a:pPr>
            <a:fld id="{96194CFC-3B2C-44D7-8B8B-08A72C136A16}" type="datetime1">
              <a:rPr lang="en-US" smtClean="0"/>
              <a:pPr defTabSz="914400">
                <a:spcAft>
                  <a:spcPts val="600"/>
                </a:spcAft>
              </a:pPr>
              <a:t>4/7/2024</a:t>
            </a:fld>
            <a:endParaRPr lang="en-US"/>
          </a:p>
        </p:txBody>
      </p:sp>
      <p:pic>
        <p:nvPicPr>
          <p:cNvPr id="6" name="Picture 5" descr="A blue and white logo&#10;&#10;Description automatically generated">
            <a:extLst>
              <a:ext uri="{FF2B5EF4-FFF2-40B4-BE49-F238E27FC236}">
                <a16:creationId xmlns:a16="http://schemas.microsoft.com/office/drawing/2014/main" id="{D7727491-836A-9F38-BC36-3CCBFA5A59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
        <p:nvSpPr>
          <p:cNvPr id="11" name="Title 3">
            <a:extLst>
              <a:ext uri="{FF2B5EF4-FFF2-40B4-BE49-F238E27FC236}">
                <a16:creationId xmlns:a16="http://schemas.microsoft.com/office/drawing/2014/main" id="{E11E94FF-D0C4-A568-A840-0CB1FEFB3B8D}"/>
              </a:ext>
            </a:extLst>
          </p:cNvPr>
          <p:cNvSpPr txBox="1">
            <a:spLocks/>
          </p:cNvSpPr>
          <p:nvPr/>
        </p:nvSpPr>
        <p:spPr>
          <a:xfrm>
            <a:off x="1918965" y="469868"/>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a:solidFill>
                  <a:schemeClr val="tx1"/>
                </a:solidFill>
                <a:latin typeface="+mj-lt"/>
                <a:cs typeface="Times New Roman"/>
              </a:rPr>
              <a:t>Methodology</a:t>
            </a:r>
            <a:endParaRPr lang="en-IN" sz="4000" b="1">
              <a:solidFill>
                <a:schemeClr val="tx1"/>
              </a:solidFill>
              <a:latin typeface="+mj-lt"/>
              <a:cs typeface="Times New Roman" pitchFamily="18" charset="0"/>
            </a:endParaRPr>
          </a:p>
        </p:txBody>
      </p:sp>
    </p:spTree>
    <p:extLst>
      <p:ext uri="{BB962C8B-B14F-4D97-AF65-F5344CB8AC3E}">
        <p14:creationId xmlns:p14="http://schemas.microsoft.com/office/powerpoint/2010/main" val="18749245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BDD106-64B2-7724-33AA-32130C31D1D6}"/>
              </a:ext>
            </a:extLst>
          </p:cNvPr>
          <p:cNvSpPr>
            <a:spLocks noGrp="1"/>
          </p:cNvSpPr>
          <p:nvPr>
            <p:ph idx="1"/>
          </p:nvPr>
        </p:nvSpPr>
        <p:spPr>
          <a:xfrm>
            <a:off x="266927" y="1299029"/>
            <a:ext cx="11794065" cy="5543526"/>
          </a:xfrm>
        </p:spPr>
        <p:txBody>
          <a:bodyPr vert="horz" lIns="91440" tIns="45720" rIns="91440" bIns="45720" rtlCol="0" anchor="t">
            <a:noAutofit/>
          </a:bodyPr>
          <a:lstStyle/>
          <a:p>
            <a:r>
              <a:rPr lang="en-US" sz="2000" b="1" dirty="0">
                <a:solidFill>
                  <a:srgbClr val="0D0D0D"/>
                </a:solidFill>
                <a:ea typeface="+mn-lt"/>
                <a:cs typeface="+mn-lt"/>
              </a:rPr>
              <a:t>Import TensorFlow and Load MNIST Dataset: </a:t>
            </a:r>
            <a:r>
              <a:rPr lang="en-US" sz="2000" dirty="0">
                <a:solidFill>
                  <a:srgbClr val="0D0D0D"/>
                </a:solidFill>
                <a:ea typeface="+mn-lt"/>
                <a:cs typeface="+mn-lt"/>
              </a:rPr>
              <a:t>Import necessary libraries and load the MNIST dataset.</a:t>
            </a:r>
            <a:endParaRPr lang="en-US" sz="2000" b="1" dirty="0">
              <a:solidFill>
                <a:srgbClr val="0D0D0D"/>
              </a:solidFill>
              <a:ea typeface="+mn-lt"/>
              <a:cs typeface="+mn-lt"/>
            </a:endParaRPr>
          </a:p>
          <a:p>
            <a:r>
              <a:rPr lang="en-US" sz="2000" b="1" dirty="0">
                <a:solidFill>
                  <a:srgbClr val="0D0D0D"/>
                </a:solidFill>
                <a:ea typeface="+mn-lt"/>
                <a:cs typeface="+mn-lt"/>
              </a:rPr>
              <a:t>Preprocess Data: </a:t>
            </a:r>
            <a:r>
              <a:rPr lang="en-US" sz="2000" dirty="0">
                <a:solidFill>
                  <a:srgbClr val="0D0D0D"/>
                </a:solidFill>
                <a:ea typeface="+mn-lt"/>
                <a:cs typeface="+mn-lt"/>
              </a:rPr>
              <a:t>Normalize pixel values to a range between 0 and 1.</a:t>
            </a:r>
            <a:endParaRPr lang="en-US" sz="2000" b="1" dirty="0">
              <a:solidFill>
                <a:srgbClr val="0D0D0D"/>
              </a:solidFill>
              <a:ea typeface="+mn-lt"/>
              <a:cs typeface="+mn-lt"/>
            </a:endParaRPr>
          </a:p>
          <a:p>
            <a:r>
              <a:rPr lang="en-US" sz="2000" b="1" dirty="0">
                <a:solidFill>
                  <a:srgbClr val="0D0D0D"/>
                </a:solidFill>
                <a:ea typeface="+mn-lt"/>
                <a:cs typeface="+mn-lt"/>
              </a:rPr>
              <a:t>Define MLP Architecture: </a:t>
            </a:r>
            <a:r>
              <a:rPr lang="en-US" sz="2000" dirty="0">
                <a:solidFill>
                  <a:srgbClr val="0D0D0D"/>
                </a:solidFill>
                <a:ea typeface="+mn-lt"/>
                <a:cs typeface="+mn-lt"/>
              </a:rPr>
              <a:t>Create input layer with 784 nodes, hidden layers with specified nodes and activation functions (e.g., ReLU), and output layer with </a:t>
            </a:r>
            <a:r>
              <a:rPr lang="en-US" sz="2000" err="1">
                <a:solidFill>
                  <a:srgbClr val="0D0D0D"/>
                </a:solidFill>
                <a:ea typeface="+mn-lt"/>
                <a:cs typeface="+mn-lt"/>
              </a:rPr>
              <a:t>softmax</a:t>
            </a:r>
            <a:r>
              <a:rPr lang="en-US" sz="2000" dirty="0">
                <a:solidFill>
                  <a:srgbClr val="0D0D0D"/>
                </a:solidFill>
                <a:ea typeface="+mn-lt"/>
                <a:cs typeface="+mn-lt"/>
              </a:rPr>
              <a:t> activation.</a:t>
            </a:r>
            <a:endParaRPr lang="en-US" sz="2000" b="1" dirty="0">
              <a:solidFill>
                <a:srgbClr val="0D0D0D"/>
              </a:solidFill>
              <a:ea typeface="+mn-lt"/>
              <a:cs typeface="+mn-lt"/>
            </a:endParaRPr>
          </a:p>
          <a:p>
            <a:r>
              <a:rPr lang="en-US" sz="2000" b="1" dirty="0">
                <a:solidFill>
                  <a:srgbClr val="0D0D0D"/>
                </a:solidFill>
                <a:ea typeface="+mn-lt"/>
                <a:cs typeface="+mn-lt"/>
              </a:rPr>
              <a:t>Compile Model: </a:t>
            </a:r>
            <a:r>
              <a:rPr lang="en-US" sz="2000" dirty="0">
                <a:solidFill>
                  <a:srgbClr val="0D0D0D"/>
                </a:solidFill>
                <a:ea typeface="+mn-lt"/>
                <a:cs typeface="+mn-lt"/>
              </a:rPr>
              <a:t>Once the architecture is defined, the model is compiled with an optimizer, such as Adam, and a suitable loss function</a:t>
            </a:r>
            <a:endParaRPr lang="en-US" sz="2000" b="1" dirty="0">
              <a:solidFill>
                <a:srgbClr val="0D0D0D"/>
              </a:solidFill>
              <a:ea typeface="+mn-lt"/>
              <a:cs typeface="+mn-lt"/>
            </a:endParaRPr>
          </a:p>
          <a:p>
            <a:r>
              <a:rPr lang="en-US" sz="2000" b="1" dirty="0">
                <a:solidFill>
                  <a:srgbClr val="0D0D0D"/>
                </a:solidFill>
                <a:ea typeface="+mn-lt"/>
                <a:cs typeface="+mn-lt"/>
              </a:rPr>
              <a:t>Train Model: </a:t>
            </a:r>
            <a:r>
              <a:rPr lang="en-US" sz="2000" dirty="0">
                <a:solidFill>
                  <a:srgbClr val="0D0D0D"/>
                </a:solidFill>
                <a:ea typeface="+mn-lt"/>
                <a:cs typeface="+mn-lt"/>
              </a:rPr>
              <a:t>The compiled model is then trained using the training dataset.</a:t>
            </a:r>
            <a:endParaRPr lang="en-US" sz="2000" b="1" dirty="0">
              <a:solidFill>
                <a:srgbClr val="0D0D0D"/>
              </a:solidFill>
              <a:ea typeface="+mn-lt"/>
              <a:cs typeface="+mn-lt"/>
            </a:endParaRPr>
          </a:p>
          <a:p>
            <a:r>
              <a:rPr lang="en-US" sz="2000" b="1" dirty="0">
                <a:solidFill>
                  <a:srgbClr val="0D0D0D"/>
                </a:solidFill>
                <a:ea typeface="+mn-lt"/>
                <a:cs typeface="+mn-lt"/>
              </a:rPr>
              <a:t>Evaluate Model: </a:t>
            </a:r>
            <a:r>
              <a:rPr lang="en-US" sz="2000" dirty="0">
                <a:solidFill>
                  <a:srgbClr val="0D0D0D"/>
                </a:solidFill>
                <a:ea typeface="+mn-lt"/>
                <a:cs typeface="+mn-lt"/>
              </a:rPr>
              <a:t>After training, the model's performance is evaluated using the testing dataset to assess its accuracy.</a:t>
            </a:r>
          </a:p>
          <a:p>
            <a:pPr>
              <a:buNone/>
            </a:pPr>
            <a:r>
              <a:rPr lang="en-US" sz="2000" dirty="0">
                <a:solidFill>
                  <a:srgbClr val="0D0D0D"/>
                </a:solidFill>
                <a:ea typeface="+mn-lt"/>
                <a:cs typeface="+mn-lt"/>
              </a:rPr>
              <a:t>This approach provides a systematic method to create, train, and evaluate an MLP for MNIST classification tasks using TensorFlow, enabling efficient and effective model development.</a:t>
            </a:r>
            <a:endParaRPr lang="en-US" sz="2000" dirty="0"/>
          </a:p>
          <a:p>
            <a:pPr>
              <a:buNone/>
            </a:pPr>
            <a:br>
              <a:rPr lang="en-US" dirty="0"/>
            </a:br>
            <a:endParaRPr lang="en-US" dirty="0"/>
          </a:p>
          <a:p>
            <a:pPr marL="0" indent="0">
              <a:buNone/>
            </a:pPr>
            <a:endParaRPr lang="en-US" sz="2000" dirty="0">
              <a:solidFill>
                <a:srgbClr val="0D0D0D"/>
              </a:solidFill>
            </a:endParaRPr>
          </a:p>
        </p:txBody>
      </p:sp>
      <p:sp>
        <p:nvSpPr>
          <p:cNvPr id="4" name="Date Placeholder 3">
            <a:extLst>
              <a:ext uri="{FF2B5EF4-FFF2-40B4-BE49-F238E27FC236}">
                <a16:creationId xmlns:a16="http://schemas.microsoft.com/office/drawing/2014/main" id="{4A3FC03E-9556-B60F-B22D-12E81E149D68}"/>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6" name="Picture 5" descr="A blue and white logo&#10;&#10;Description automatically generated">
            <a:extLst>
              <a:ext uri="{FF2B5EF4-FFF2-40B4-BE49-F238E27FC236}">
                <a16:creationId xmlns:a16="http://schemas.microsoft.com/office/drawing/2014/main" id="{D7727491-836A-9F38-BC36-3CCBFA5A595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
        <p:nvSpPr>
          <p:cNvPr id="8" name="Title 3">
            <a:extLst>
              <a:ext uri="{FF2B5EF4-FFF2-40B4-BE49-F238E27FC236}">
                <a16:creationId xmlns:a16="http://schemas.microsoft.com/office/drawing/2014/main" id="{C92FEB24-250E-89AD-FD2E-ADC131CBBD3F}"/>
              </a:ext>
            </a:extLst>
          </p:cNvPr>
          <p:cNvSpPr txBox="1">
            <a:spLocks/>
          </p:cNvSpPr>
          <p:nvPr/>
        </p:nvSpPr>
        <p:spPr>
          <a:xfrm>
            <a:off x="1918965" y="469868"/>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a:solidFill>
                  <a:schemeClr val="tx1"/>
                </a:solidFill>
                <a:latin typeface="+mj-lt"/>
                <a:cs typeface="Times New Roman"/>
              </a:rPr>
              <a:t>Approach</a:t>
            </a:r>
            <a:endParaRPr lang="en-IN" sz="4000" b="1">
              <a:solidFill>
                <a:schemeClr val="tx1"/>
              </a:solidFill>
              <a:latin typeface="+mj-lt"/>
              <a:cs typeface="Times New Roman" pitchFamily="18" charset="0"/>
            </a:endParaRPr>
          </a:p>
        </p:txBody>
      </p:sp>
    </p:spTree>
    <p:extLst>
      <p:ext uri="{BB962C8B-B14F-4D97-AF65-F5344CB8AC3E}">
        <p14:creationId xmlns:p14="http://schemas.microsoft.com/office/powerpoint/2010/main" val="395477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BDD106-64B2-7724-33AA-32130C31D1D6}"/>
              </a:ext>
            </a:extLst>
          </p:cNvPr>
          <p:cNvSpPr>
            <a:spLocks noGrp="1"/>
          </p:cNvSpPr>
          <p:nvPr>
            <p:ph idx="1"/>
          </p:nvPr>
        </p:nvSpPr>
        <p:spPr>
          <a:xfrm>
            <a:off x="1246641" y="2133600"/>
            <a:ext cx="10257971" cy="3777622"/>
          </a:xfrm>
        </p:spPr>
        <p:txBody>
          <a:bodyPr vert="horz" lIns="91440" tIns="45720" rIns="91440" bIns="45720" rtlCol="0" anchor="t">
            <a:normAutofit/>
          </a:bodyPr>
          <a:lstStyle/>
          <a:p>
            <a:r>
              <a:rPr lang="en-US" sz="2000" dirty="0">
                <a:solidFill>
                  <a:srgbClr val="0D0D0D"/>
                </a:solidFill>
                <a:ea typeface="+mn-lt"/>
                <a:cs typeface="+mn-lt"/>
              </a:rPr>
              <a:t>The provided code trains a simple neural network on the MNIST dataset for recognizing handwritten digits. It consists of three dense layers with sigmoid activation functions. The model is compiled with the Adam optimizer and sparse categorical cross-entropy loss. Training occurs over 10 epochs with a batch size of 2000 and a validation split of 0.2. After training, the model is evaluated on the test data, yielding test loss and accuracy. </a:t>
            </a:r>
            <a:endParaRPr lang="en-US" sz="1200" dirty="0">
              <a:solidFill>
                <a:srgbClr val="0D0D0D"/>
              </a:solidFill>
              <a:ea typeface="+mn-lt"/>
              <a:cs typeface="+mn-lt"/>
            </a:endParaRPr>
          </a:p>
          <a:p>
            <a:endParaRPr lang="en-US"/>
          </a:p>
        </p:txBody>
      </p:sp>
      <p:sp>
        <p:nvSpPr>
          <p:cNvPr id="4" name="Date Placeholder 3">
            <a:extLst>
              <a:ext uri="{FF2B5EF4-FFF2-40B4-BE49-F238E27FC236}">
                <a16:creationId xmlns:a16="http://schemas.microsoft.com/office/drawing/2014/main" id="{4A3FC03E-9556-B60F-B22D-12E81E149D68}"/>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6" name="Picture 5" descr="A blue and white logo&#10;&#10;Description automatically generated">
            <a:extLst>
              <a:ext uri="{FF2B5EF4-FFF2-40B4-BE49-F238E27FC236}">
                <a16:creationId xmlns:a16="http://schemas.microsoft.com/office/drawing/2014/main" id="{D7727491-836A-9F38-BC36-3CCBFA5A595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
        <p:nvSpPr>
          <p:cNvPr id="8" name="Title 3">
            <a:extLst>
              <a:ext uri="{FF2B5EF4-FFF2-40B4-BE49-F238E27FC236}">
                <a16:creationId xmlns:a16="http://schemas.microsoft.com/office/drawing/2014/main" id="{C92FEB24-250E-89AD-FD2E-ADC131CBBD3F}"/>
              </a:ext>
            </a:extLst>
          </p:cNvPr>
          <p:cNvSpPr txBox="1">
            <a:spLocks/>
          </p:cNvSpPr>
          <p:nvPr/>
        </p:nvSpPr>
        <p:spPr>
          <a:xfrm>
            <a:off x="1918965" y="469868"/>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a:solidFill>
                  <a:schemeClr val="tx1"/>
                </a:solidFill>
                <a:latin typeface="+mj-lt"/>
                <a:cs typeface="Times New Roman"/>
              </a:rPr>
              <a:t>Results and Analysis</a:t>
            </a:r>
            <a:endParaRPr lang="en-IN" sz="4000" b="1">
              <a:solidFill>
                <a:schemeClr val="tx1"/>
              </a:solidFill>
              <a:latin typeface="+mj-lt"/>
              <a:cs typeface="Times New Roman" pitchFamily="18" charset="0"/>
            </a:endParaRPr>
          </a:p>
        </p:txBody>
      </p:sp>
    </p:spTree>
    <p:extLst>
      <p:ext uri="{BB962C8B-B14F-4D97-AF65-F5344CB8AC3E}">
        <p14:creationId xmlns:p14="http://schemas.microsoft.com/office/powerpoint/2010/main" val="19644414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BDD106-64B2-7724-33AA-32130C31D1D6}"/>
              </a:ext>
            </a:extLst>
          </p:cNvPr>
          <p:cNvSpPr>
            <a:spLocks noGrp="1"/>
          </p:cNvSpPr>
          <p:nvPr>
            <p:ph idx="1"/>
          </p:nvPr>
        </p:nvSpPr>
        <p:spPr>
          <a:xfrm>
            <a:off x="678165" y="2133600"/>
            <a:ext cx="10826447" cy="4249336"/>
          </a:xfrm>
        </p:spPr>
        <p:txBody>
          <a:bodyPr vert="horz" lIns="91440" tIns="45720" rIns="91440" bIns="45720" rtlCol="0" anchor="t">
            <a:normAutofit/>
          </a:bodyPr>
          <a:lstStyle/>
          <a:p>
            <a:br>
              <a:rPr lang="en-US" dirty="0"/>
            </a:br>
            <a:r>
              <a:rPr lang="en-US" sz="2400" dirty="0">
                <a:solidFill>
                  <a:srgbClr val="0D0D0D"/>
                </a:solidFill>
                <a:ea typeface="+mn-lt"/>
                <a:cs typeface="+mn-lt"/>
              </a:rPr>
              <a:t>In conclusion, the multi-layer perceptron (MLP) trained on the MNIST dataset using TensorFlow has demonstrated promising performance in digit classification tasks. Through thorough analysis of various metrics including training/validation accuracy and loss, we have gained insights into the model's behavior and efficacy. Overall, the MLP shows strong performance in accurately classifying digits, achieving a high test accuracy.</a:t>
            </a:r>
            <a:endParaRPr lang="en-US" sz="2400" dirty="0">
              <a:ea typeface="+mn-lt"/>
              <a:cs typeface="+mn-lt"/>
            </a:endParaRPr>
          </a:p>
          <a:p>
            <a:endParaRPr lang="en-US"/>
          </a:p>
        </p:txBody>
      </p:sp>
      <p:sp>
        <p:nvSpPr>
          <p:cNvPr id="4" name="Date Placeholder 3">
            <a:extLst>
              <a:ext uri="{FF2B5EF4-FFF2-40B4-BE49-F238E27FC236}">
                <a16:creationId xmlns:a16="http://schemas.microsoft.com/office/drawing/2014/main" id="{4A3FC03E-9556-B60F-B22D-12E81E149D68}"/>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6" name="Picture 5" descr="A blue and white logo&#10;&#10;Description automatically generated">
            <a:extLst>
              <a:ext uri="{FF2B5EF4-FFF2-40B4-BE49-F238E27FC236}">
                <a16:creationId xmlns:a16="http://schemas.microsoft.com/office/drawing/2014/main" id="{D7727491-836A-9F38-BC36-3CCBFA5A595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
        <p:nvSpPr>
          <p:cNvPr id="8" name="Title 3">
            <a:extLst>
              <a:ext uri="{FF2B5EF4-FFF2-40B4-BE49-F238E27FC236}">
                <a16:creationId xmlns:a16="http://schemas.microsoft.com/office/drawing/2014/main" id="{C92FEB24-250E-89AD-FD2E-ADC131CBBD3F}"/>
              </a:ext>
            </a:extLst>
          </p:cNvPr>
          <p:cNvSpPr txBox="1">
            <a:spLocks/>
          </p:cNvSpPr>
          <p:nvPr/>
        </p:nvSpPr>
        <p:spPr>
          <a:xfrm>
            <a:off x="1918965" y="469868"/>
            <a:ext cx="9280962" cy="1536984"/>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r>
              <a:rPr lang="en-IN" sz="4000" b="1" dirty="0">
                <a:solidFill>
                  <a:schemeClr val="tx1"/>
                </a:solidFill>
                <a:latin typeface="+mj-lt"/>
                <a:cs typeface="Times New Roman"/>
              </a:rPr>
              <a:t>Conclusion and Future Recommendation</a:t>
            </a:r>
            <a:endParaRPr lang="en-IN" sz="4000" b="1" dirty="0">
              <a:solidFill>
                <a:schemeClr val="tx1"/>
              </a:solidFill>
              <a:latin typeface="+mj-lt"/>
              <a:cs typeface="Times New Roman" pitchFamily="18" charset="0"/>
            </a:endParaRPr>
          </a:p>
        </p:txBody>
      </p:sp>
    </p:spTree>
    <p:extLst>
      <p:ext uri="{BB962C8B-B14F-4D97-AF65-F5344CB8AC3E}">
        <p14:creationId xmlns:p14="http://schemas.microsoft.com/office/powerpoint/2010/main" val="14945724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BDD106-64B2-7724-33AA-32130C31D1D6}"/>
              </a:ext>
            </a:extLst>
          </p:cNvPr>
          <p:cNvSpPr>
            <a:spLocks noGrp="1"/>
          </p:cNvSpPr>
          <p:nvPr>
            <p:ph idx="1"/>
          </p:nvPr>
        </p:nvSpPr>
        <p:spPr>
          <a:xfrm>
            <a:off x="1246641" y="2133600"/>
            <a:ext cx="10257971" cy="3777622"/>
          </a:xfrm>
        </p:spPr>
        <p:txBody>
          <a:bodyPr vert="horz" lIns="91440" tIns="45720" rIns="91440" bIns="45720" rtlCol="0" anchor="t">
            <a:noAutofit/>
          </a:bodyPr>
          <a:lstStyle/>
          <a:p>
            <a:r>
              <a:rPr lang="en-US" sz="2000" b="1">
                <a:solidFill>
                  <a:srgbClr val="0D0D0D"/>
                </a:solidFill>
                <a:ea typeface="+mn-lt"/>
                <a:cs typeface="+mn-lt"/>
              </a:rPr>
              <a:t>Attention Mechanisms</a:t>
            </a:r>
            <a:r>
              <a:rPr lang="en-US" sz="2000">
                <a:solidFill>
                  <a:srgbClr val="0D0D0D"/>
                </a:solidFill>
                <a:ea typeface="+mn-lt"/>
                <a:cs typeface="+mn-lt"/>
              </a:rPr>
              <a:t>: Integrating attention mechanisms into MLP architectures can enable the model to dynamically focus on relevant input features, improving its ability to capture long-range dependencies and contextual information.</a:t>
            </a:r>
          </a:p>
          <a:p>
            <a:r>
              <a:rPr lang="en-US" sz="2000" b="1">
                <a:solidFill>
                  <a:srgbClr val="0D0D0D"/>
                </a:solidFill>
                <a:ea typeface="+mn-lt"/>
                <a:cs typeface="+mn-lt"/>
              </a:rPr>
              <a:t>Ensemble Learning</a:t>
            </a:r>
            <a:r>
              <a:rPr lang="en-US" sz="2000">
                <a:solidFill>
                  <a:srgbClr val="0D0D0D"/>
                </a:solidFill>
                <a:ea typeface="+mn-lt"/>
                <a:cs typeface="+mn-lt"/>
              </a:rPr>
              <a:t>: Embracing ensemble learning techniques by combining multiple MLP models with diverse architectures or training data subsets can significantly improve prediction accuracy and robustness. </a:t>
            </a:r>
          </a:p>
          <a:p>
            <a:r>
              <a:rPr lang="en-US" sz="2000" b="1">
                <a:solidFill>
                  <a:srgbClr val="0D0D0D"/>
                </a:solidFill>
                <a:ea typeface="+mn-lt"/>
                <a:cs typeface="+mn-lt"/>
              </a:rPr>
              <a:t>Graph Neural Networks (GNNs)</a:t>
            </a:r>
            <a:r>
              <a:rPr lang="en-US" sz="2000">
                <a:solidFill>
                  <a:srgbClr val="0D0D0D"/>
                </a:solidFill>
                <a:ea typeface="+mn-lt"/>
                <a:cs typeface="+mn-lt"/>
              </a:rPr>
              <a:t>: Incorporating graph neural networks (GNNs) into MLP architectures can enable the model to effectively capture relational information and dependencies in graph-structured data. GNNs extend MLPs to operate on graph-structured data by aggregating information from neighboring nodes in a graph, allowing the model to learn representations that capture both node-level and graph-level properties</a:t>
            </a:r>
            <a:endParaRPr lang="en-US" sz="2000">
              <a:solidFill>
                <a:srgbClr val="0D0D0D"/>
              </a:solidFill>
            </a:endParaRPr>
          </a:p>
          <a:p>
            <a:endParaRPr lang="en-US"/>
          </a:p>
        </p:txBody>
      </p:sp>
      <p:sp>
        <p:nvSpPr>
          <p:cNvPr id="4" name="Date Placeholder 3">
            <a:extLst>
              <a:ext uri="{FF2B5EF4-FFF2-40B4-BE49-F238E27FC236}">
                <a16:creationId xmlns:a16="http://schemas.microsoft.com/office/drawing/2014/main" id="{4A3FC03E-9556-B60F-B22D-12E81E149D68}"/>
              </a:ext>
            </a:extLst>
          </p:cNvPr>
          <p:cNvSpPr>
            <a:spLocks noGrp="1"/>
          </p:cNvSpPr>
          <p:nvPr>
            <p:ph type="dt" sz="half" idx="10"/>
          </p:nvPr>
        </p:nvSpPr>
        <p:spPr/>
        <p:txBody>
          <a:bodyPr/>
          <a:lstStyle/>
          <a:p>
            <a:fld id="{96194CFC-3B2C-44D7-8B8B-08A72C136A16}" type="datetime1">
              <a:rPr lang="en-IN" smtClean="0"/>
              <a:pPr/>
              <a:t>07-04-2024</a:t>
            </a:fld>
            <a:endParaRPr lang="en-IN"/>
          </a:p>
        </p:txBody>
      </p:sp>
      <p:pic>
        <p:nvPicPr>
          <p:cNvPr id="6" name="Picture 5" descr="A blue and white logo&#10;&#10;Description automatically generated">
            <a:extLst>
              <a:ext uri="{FF2B5EF4-FFF2-40B4-BE49-F238E27FC236}">
                <a16:creationId xmlns:a16="http://schemas.microsoft.com/office/drawing/2014/main" id="{D7727491-836A-9F38-BC36-3CCBFA5A595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6975" y="469868"/>
            <a:ext cx="1655436" cy="654032"/>
          </a:xfrm>
          <a:prstGeom prst="rect">
            <a:avLst/>
          </a:prstGeom>
          <a:noFill/>
          <a:ln>
            <a:noFill/>
          </a:ln>
        </p:spPr>
      </p:pic>
      <p:sp>
        <p:nvSpPr>
          <p:cNvPr id="8" name="Title 3">
            <a:extLst>
              <a:ext uri="{FF2B5EF4-FFF2-40B4-BE49-F238E27FC236}">
                <a16:creationId xmlns:a16="http://schemas.microsoft.com/office/drawing/2014/main" id="{C92FEB24-250E-89AD-FD2E-ADC131CBBD3F}"/>
              </a:ext>
            </a:extLst>
          </p:cNvPr>
          <p:cNvSpPr txBox="1">
            <a:spLocks/>
          </p:cNvSpPr>
          <p:nvPr/>
        </p:nvSpPr>
        <p:spPr>
          <a:xfrm>
            <a:off x="1918965" y="469868"/>
            <a:ext cx="9280962" cy="654032"/>
          </a:xfrm>
          <a:prstGeom prst="rect">
            <a:avLst/>
          </a:prstGeom>
          <a:solidFill>
            <a:schemeClr val="tx2">
              <a:lumMod val="20000"/>
              <a:lumOff val="80000"/>
            </a:schemeClr>
          </a:solidFill>
        </p:spPr>
        <p:style>
          <a:lnRef idx="2">
            <a:schemeClr val="accent2">
              <a:shade val="50000"/>
            </a:schemeClr>
          </a:lnRef>
          <a:fillRef idx="1">
            <a:schemeClr val="accent2"/>
          </a:fillRef>
          <a:effectRef idx="0">
            <a:schemeClr val="accent2"/>
          </a:effectRef>
          <a:fontRef idx="minor">
            <a:schemeClr val="lt1"/>
          </a:fontRef>
        </p:style>
        <p:txBody>
          <a:bodyPr vert="horz" lIns="91440" tIns="45720" rIns="91440" bIns="45720" rtlCol="0" anchor="t">
            <a:noAutofit/>
          </a:bodyPr>
          <a:lstStyle>
            <a:lvl1pPr algn="l" defTabSz="457200" rtl="0" eaLnBrk="1" latinLnBrk="0" hangingPunct="1">
              <a:spcBef>
                <a:spcPct val="0"/>
              </a:spcBef>
              <a:buNone/>
              <a:defRPr sz="3600" kern="1200">
                <a:solidFill>
                  <a:schemeClr val="lt1"/>
                </a:solidFill>
                <a:latin typeface="+mn-lt"/>
                <a:ea typeface="+mn-ea"/>
                <a:cs typeface="+mn-cs"/>
              </a:defRPr>
            </a:lvl1pPr>
            <a:lvl2pPr eaLnBrk="1" hangingPunct="1">
              <a:defRPr>
                <a:solidFill>
                  <a:schemeClr val="lt1"/>
                </a:solidFill>
                <a:latin typeface="+mn-lt"/>
                <a:ea typeface="+mn-ea"/>
                <a:cs typeface="+mn-cs"/>
              </a:defRPr>
            </a:lvl2pPr>
            <a:lvl3pPr eaLnBrk="1" hangingPunct="1">
              <a:defRPr>
                <a:solidFill>
                  <a:schemeClr val="lt1"/>
                </a:solidFill>
                <a:latin typeface="+mn-lt"/>
                <a:ea typeface="+mn-ea"/>
                <a:cs typeface="+mn-cs"/>
              </a:defRPr>
            </a:lvl3pPr>
            <a:lvl4pPr eaLnBrk="1" hangingPunct="1">
              <a:defRPr>
                <a:solidFill>
                  <a:schemeClr val="lt1"/>
                </a:solidFill>
                <a:latin typeface="+mn-lt"/>
                <a:ea typeface="+mn-ea"/>
                <a:cs typeface="+mn-cs"/>
              </a:defRPr>
            </a:lvl4pPr>
            <a:lvl5pPr eaLnBrk="1" hangingPunct="1">
              <a:defRPr>
                <a:solidFill>
                  <a:schemeClr val="lt1"/>
                </a:solidFill>
                <a:latin typeface="+mn-lt"/>
                <a:ea typeface="+mn-ea"/>
                <a:cs typeface="+mn-cs"/>
              </a:defRPr>
            </a:lvl5pPr>
            <a:lvl6pPr eaLnBrk="1" hangingPunct="1">
              <a:defRPr>
                <a:solidFill>
                  <a:schemeClr val="lt1"/>
                </a:solidFill>
                <a:latin typeface="+mn-lt"/>
                <a:ea typeface="+mn-ea"/>
                <a:cs typeface="+mn-cs"/>
              </a:defRPr>
            </a:lvl6pPr>
            <a:lvl7pPr eaLnBrk="1" hangingPunct="1">
              <a:defRPr>
                <a:solidFill>
                  <a:schemeClr val="lt1"/>
                </a:solidFill>
                <a:latin typeface="+mn-lt"/>
                <a:ea typeface="+mn-ea"/>
                <a:cs typeface="+mn-cs"/>
              </a:defRPr>
            </a:lvl7pPr>
            <a:lvl8pPr eaLnBrk="1" hangingPunct="1">
              <a:defRPr>
                <a:solidFill>
                  <a:schemeClr val="lt1"/>
                </a:solidFill>
                <a:latin typeface="+mn-lt"/>
                <a:ea typeface="+mn-ea"/>
                <a:cs typeface="+mn-cs"/>
              </a:defRPr>
            </a:lvl8pPr>
            <a:lvl9pPr eaLnBrk="1" hangingPunct="1">
              <a:defRPr>
                <a:solidFill>
                  <a:schemeClr val="lt1"/>
                </a:solidFill>
                <a:latin typeface="+mn-lt"/>
                <a:ea typeface="+mn-ea"/>
                <a:cs typeface="+mn-cs"/>
              </a:defRPr>
            </a:lvl9pPr>
          </a:lstStyle>
          <a:p>
            <a:pPr algn="ctr"/>
            <a:endParaRPr lang="en-IN" sz="4000" b="1">
              <a:solidFill>
                <a:schemeClr val="tx1"/>
              </a:solidFill>
              <a:latin typeface="+mj-lt"/>
              <a:cs typeface="Times New Roman" pitchFamily="18" charset="0"/>
            </a:endParaRPr>
          </a:p>
        </p:txBody>
      </p:sp>
    </p:spTree>
    <p:extLst>
      <p:ext uri="{BB962C8B-B14F-4D97-AF65-F5344CB8AC3E}">
        <p14:creationId xmlns:p14="http://schemas.microsoft.com/office/powerpoint/2010/main" val="379471561"/>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Application>Microsoft Office PowerPoint</Application>
  <PresentationFormat>Widescreen</PresentationFormat>
  <Slides>11</Slides>
  <Notes>0</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Wisp</vt:lpstr>
      <vt:lpstr>PowerPoint Presentation</vt:lpstr>
      <vt:lpstr>CONTENTS</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Ujwal M</dc:creator>
  <cp:revision>77</cp:revision>
  <dcterms:created xsi:type="dcterms:W3CDTF">2020-11-02T14:13:19Z</dcterms:created>
  <dcterms:modified xsi:type="dcterms:W3CDTF">2024-04-07T11:15:36Z</dcterms:modified>
</cp:coreProperties>
</file>

<file path=docProps/thumbnail.jpeg>
</file>